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45"/>
  </p:notesMasterIdLst>
  <p:handoutMasterIdLst>
    <p:handoutMasterId r:id="rId46"/>
  </p:handoutMasterIdLst>
  <p:sldIdLst>
    <p:sldId id="256" r:id="rId2"/>
    <p:sldId id="266" r:id="rId3"/>
    <p:sldId id="431" r:id="rId4"/>
    <p:sldId id="395" r:id="rId5"/>
    <p:sldId id="404" r:id="rId6"/>
    <p:sldId id="432" r:id="rId7"/>
    <p:sldId id="440" r:id="rId8"/>
    <p:sldId id="381" r:id="rId9"/>
    <p:sldId id="435" r:id="rId10"/>
    <p:sldId id="397" r:id="rId11"/>
    <p:sldId id="401" r:id="rId12"/>
    <p:sldId id="436" r:id="rId13"/>
    <p:sldId id="437" r:id="rId14"/>
    <p:sldId id="438" r:id="rId15"/>
    <p:sldId id="439" r:id="rId16"/>
    <p:sldId id="403" r:id="rId17"/>
    <p:sldId id="398" r:id="rId18"/>
    <p:sldId id="402" r:id="rId19"/>
    <p:sldId id="380" r:id="rId20"/>
    <p:sldId id="408" r:id="rId21"/>
    <p:sldId id="407" r:id="rId22"/>
    <p:sldId id="441" r:id="rId23"/>
    <p:sldId id="443" r:id="rId24"/>
    <p:sldId id="400" r:id="rId25"/>
    <p:sldId id="303" r:id="rId26"/>
    <p:sldId id="302" r:id="rId27"/>
    <p:sldId id="316" r:id="rId28"/>
    <p:sldId id="399" r:id="rId29"/>
    <p:sldId id="306" r:id="rId30"/>
    <p:sldId id="307" r:id="rId31"/>
    <p:sldId id="308" r:id="rId32"/>
    <p:sldId id="328" r:id="rId33"/>
    <p:sldId id="329" r:id="rId34"/>
    <p:sldId id="330" r:id="rId35"/>
    <p:sldId id="309" r:id="rId36"/>
    <p:sldId id="423" r:id="rId37"/>
    <p:sldId id="424" r:id="rId38"/>
    <p:sldId id="425" r:id="rId39"/>
    <p:sldId id="426" r:id="rId40"/>
    <p:sldId id="427" r:id="rId41"/>
    <p:sldId id="428" r:id="rId42"/>
    <p:sldId id="429" r:id="rId43"/>
    <p:sldId id="43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69904"/>
  </p:normalViewPr>
  <p:slideViewPr>
    <p:cSldViewPr snapToGrid="0" snapToObjects="1">
      <p:cViewPr varScale="1">
        <p:scale>
          <a:sx n="73" d="100"/>
          <a:sy n="73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DAA95-554D-8C4D-A851-53C6A14FE8F7}" type="datetimeFigureOut">
              <a:rPr lang="en-US" smtClean="0"/>
              <a:t>8/21/18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4F24D-1DEB-FC44-9F99-FBB62ED1A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76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F579D-D201-A543-8490-797C20FEFD5E}" type="datetimeFigureOut">
              <a:rPr lang="en-US" smtClean="0"/>
              <a:t>8/21/18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738EC-882C-2744-B4D0-51B76ECF2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02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galvanizeopensource.github.io</a:t>
            </a:r>
            <a:r>
              <a:rPr lang="en-US" dirty="0" smtClean="0"/>
              <a:t>/stats-</a:t>
            </a:r>
            <a:r>
              <a:rPr lang="en-US" dirty="0" err="1" smtClean="0"/>
              <a:t>shortcourse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13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Independent, then P(A and B) = P(A)*P(B)</a:t>
            </a:r>
          </a:p>
          <a:p>
            <a:r>
              <a:rPr lang="en-US" dirty="0" smtClean="0"/>
              <a:t>Exclusive, then P(A or B) = P(A)</a:t>
            </a:r>
            <a:r>
              <a:rPr lang="en-US" baseline="0" dirty="0" smtClean="0"/>
              <a:t> + P(B)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33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expect 5/6</a:t>
            </a:r>
          </a:p>
          <a:p>
            <a:r>
              <a:rPr lang="en-US" dirty="0" smtClean="0"/>
              <a:t>P(odd) + P(&gt;3) </a:t>
            </a:r>
            <a:r>
              <a:rPr lang="mr-IN" dirty="0" smtClean="0"/>
              <a:t>–</a:t>
            </a:r>
            <a:r>
              <a:rPr lang="en-US" dirty="0" smtClean="0"/>
              <a:t> P(odd and &gt;3)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70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expect 5/6</a:t>
            </a:r>
          </a:p>
          <a:p>
            <a:r>
              <a:rPr lang="en-US" dirty="0" smtClean="0"/>
              <a:t>P(odd) + P(&gt;3) </a:t>
            </a:r>
            <a:r>
              <a:rPr lang="mr-IN" dirty="0" smtClean="0"/>
              <a:t>–</a:t>
            </a:r>
            <a:r>
              <a:rPr lang="en-US" dirty="0" smtClean="0"/>
              <a:t> P(odd and &gt;3)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35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Independent, then P(A and B) = P(A)*P(B)</a:t>
            </a:r>
          </a:p>
          <a:p>
            <a:r>
              <a:rPr lang="en-US" dirty="0" smtClean="0"/>
              <a:t>Exclusive, then P(A or B) = P(A)</a:t>
            </a:r>
            <a:r>
              <a:rPr lang="en-US" baseline="0" dirty="0" smtClean="0"/>
              <a:t> + P(B)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20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www.google.com</a:t>
            </a:r>
            <a:r>
              <a:rPr lang="en-US" dirty="0" smtClean="0"/>
              <a:t>/</a:t>
            </a:r>
            <a:r>
              <a:rPr lang="en-US" dirty="0" err="1" smtClean="0"/>
              <a:t>url?sa</a:t>
            </a:r>
            <a:r>
              <a:rPr lang="en-US" dirty="0" smtClean="0"/>
              <a:t>=</a:t>
            </a:r>
            <a:r>
              <a:rPr lang="en-US" dirty="0" err="1" smtClean="0"/>
              <a:t>i&amp;rct</a:t>
            </a:r>
            <a:r>
              <a:rPr lang="en-US" dirty="0" smtClean="0"/>
              <a:t>=</a:t>
            </a:r>
            <a:r>
              <a:rPr lang="en-US" dirty="0" err="1" smtClean="0"/>
              <a:t>j&amp;q</a:t>
            </a:r>
            <a:r>
              <a:rPr lang="en-US" dirty="0" smtClean="0"/>
              <a:t>=&amp;</a:t>
            </a:r>
            <a:r>
              <a:rPr lang="en-US" dirty="0" err="1" smtClean="0"/>
              <a:t>esrc</a:t>
            </a:r>
            <a:r>
              <a:rPr lang="en-US" dirty="0" smtClean="0"/>
              <a:t>=</a:t>
            </a:r>
            <a:r>
              <a:rPr lang="en-US" dirty="0" err="1" smtClean="0"/>
              <a:t>s&amp;source</a:t>
            </a:r>
            <a:r>
              <a:rPr lang="en-US" dirty="0" smtClean="0"/>
              <a:t>=</a:t>
            </a:r>
            <a:r>
              <a:rPr lang="en-US" dirty="0" err="1" smtClean="0"/>
              <a:t>images&amp;cd</a:t>
            </a:r>
            <a:r>
              <a:rPr lang="en-US" dirty="0" smtClean="0"/>
              <a:t>=&amp;cad=</a:t>
            </a:r>
            <a:r>
              <a:rPr lang="en-US" dirty="0" err="1" smtClean="0"/>
              <a:t>rja&amp;uact</a:t>
            </a:r>
            <a:r>
              <a:rPr lang="en-US" dirty="0" smtClean="0"/>
              <a:t>=8&amp;ved=2ahUKEwjfyb_2jf_cAhUE-lQKHSGdBoYQjRx6BAgBEAU&amp;url=https%3A%2F%2Fwww.deviantart.com%2Fcloudnayn10%2Fart%2FSchool-Break-713301717&amp;psig=AOvVaw2NAUAHZpwfhLUFgeGoIFQ5&amp;ust=1534973974839680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04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pictures.abebooks.com</a:t>
            </a:r>
            <a:r>
              <a:rPr lang="en-US" dirty="0" smtClean="0"/>
              <a:t>/</a:t>
            </a:r>
            <a:r>
              <a:rPr lang="en-US" dirty="0" err="1" smtClean="0"/>
              <a:t>isbn</a:t>
            </a:r>
            <a:r>
              <a:rPr lang="en-US" dirty="0" smtClean="0"/>
              <a:t>/9780956372840-us.jpg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www.mathisintheair.org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-content/uploads/2016/02/</a:t>
            </a:r>
            <a:r>
              <a:rPr lang="en-US" dirty="0" err="1" smtClean="0"/>
              <a:t>bayes.gif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93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43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P(A and B) = P(A) * P(B|A)</a:t>
            </a:r>
          </a:p>
          <a:p>
            <a:endParaRPr lang="en-US" dirty="0" smtClean="0"/>
          </a:p>
          <a:p>
            <a:r>
              <a:rPr lang="en-US" dirty="0" smtClean="0"/>
              <a:t>P(A</a:t>
            </a:r>
            <a:r>
              <a:rPr lang="en-US" baseline="0" dirty="0" smtClean="0"/>
              <a:t> and B) = P(B and A)</a:t>
            </a:r>
          </a:p>
          <a:p>
            <a:endParaRPr lang="en-US" baseline="0" dirty="0" smtClean="0"/>
          </a:p>
          <a:p>
            <a:r>
              <a:rPr lang="en-US" baseline="0" dirty="0" smtClean="0"/>
              <a:t>P(A)*P(B|A) = P(B)*P(A|B)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divide both sides by P(B|A):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P(A) = </a:t>
            </a:r>
            <a:r>
              <a:rPr lang="en-US" baseline="0" dirty="0" smtClean="0"/>
              <a:t>P(B)*P(A|B)  </a:t>
            </a:r>
            <a:r>
              <a:rPr lang="en-US" dirty="0" smtClean="0"/>
              <a:t>/  P(B|A)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75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smtClean="0"/>
              <a:t>expect: 1/3</a:t>
            </a:r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A: greater than three</a:t>
            </a:r>
          </a:p>
          <a:p>
            <a:pPr marL="0" indent="0">
              <a:buNone/>
            </a:pPr>
            <a:r>
              <a:rPr lang="en-US" sz="1200" dirty="0" smtClean="0"/>
              <a:t>B: being odd</a:t>
            </a:r>
          </a:p>
          <a:p>
            <a:pPr marL="0" indent="0">
              <a:buNone/>
            </a:pP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P(being odd) * P(greater than three give</a:t>
            </a:r>
            <a:r>
              <a:rPr lang="en-US" sz="1200" baseline="0" dirty="0" smtClean="0"/>
              <a:t>n odd) / P(greater than three) = ½ * 1/3    / 1/3 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50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61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www.dcrossantiques.com</a:t>
            </a:r>
            <a:r>
              <a:rPr lang="en-US" dirty="0" smtClean="0"/>
              <a:t>/locks/</a:t>
            </a:r>
            <a:r>
              <a:rPr lang="en-US" dirty="0" err="1" smtClean="0"/>
              <a:t>ADDmillerPERMUTAIONlock.jpg</a:t>
            </a:r>
            <a:endParaRPr lang="en-US" dirty="0" smtClean="0"/>
          </a:p>
          <a:p>
            <a:r>
              <a:rPr lang="en-US" dirty="0" smtClean="0"/>
              <a:t>https://i2.wp.com/</a:t>
            </a:r>
            <a:r>
              <a:rPr lang="en-US" dirty="0" err="1" smtClean="0"/>
              <a:t>roomescapeartist.com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-content/uploads/2017/12/</a:t>
            </a:r>
            <a:r>
              <a:rPr lang="en-US" dirty="0" err="1" smtClean="0"/>
              <a:t>Philosoraptor-Combination-Locks.jpg?ssl</a:t>
            </a:r>
            <a:r>
              <a:rPr lang="en-US" dirty="0" smtClean="0"/>
              <a:t>=1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88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P(HIV|+test)</a:t>
            </a:r>
            <a:r>
              <a:rPr lang="en-US" baseline="0" dirty="0" smtClean="0"/>
              <a:t> = P(+</a:t>
            </a:r>
            <a:r>
              <a:rPr lang="en-US" baseline="0" dirty="0" err="1" smtClean="0"/>
              <a:t>test|HIV</a:t>
            </a:r>
            <a:r>
              <a:rPr lang="en-US" baseline="0" dirty="0" smtClean="0"/>
              <a:t>) P(HIV) / P(+test)</a:t>
            </a:r>
          </a:p>
          <a:p>
            <a:endParaRPr lang="en-US" baseline="0" dirty="0" smtClean="0"/>
          </a:p>
          <a:p>
            <a:r>
              <a:rPr lang="en-US" baseline="0" dirty="0" smtClean="0"/>
              <a:t>P(+</a:t>
            </a:r>
            <a:r>
              <a:rPr lang="en-US" baseline="0" dirty="0" err="1" smtClean="0"/>
              <a:t>test|HIV</a:t>
            </a:r>
            <a:r>
              <a:rPr lang="en-US" baseline="0" dirty="0" smtClean="0"/>
              <a:t>+) = .98</a:t>
            </a:r>
          </a:p>
          <a:p>
            <a:r>
              <a:rPr lang="en-US" baseline="0" dirty="0" smtClean="0"/>
              <a:t>P(HIV) = .005</a:t>
            </a:r>
          </a:p>
          <a:p>
            <a:r>
              <a:rPr lang="en-US" baseline="0" dirty="0" smtClean="0"/>
              <a:t>P(+test) = P(HIV+ and +test) + P(HIV- and +test)</a:t>
            </a:r>
          </a:p>
          <a:p>
            <a:r>
              <a:rPr lang="en-US" baseline="0" dirty="0" smtClean="0"/>
              <a:t>	= P(HIV-)P(+</a:t>
            </a:r>
            <a:r>
              <a:rPr lang="en-US" baseline="0" dirty="0" err="1" smtClean="0"/>
              <a:t>test|HIV</a:t>
            </a:r>
            <a:r>
              <a:rPr lang="en-US" baseline="0" dirty="0" smtClean="0"/>
              <a:t>-) + P(HIV+)P(+</a:t>
            </a:r>
            <a:r>
              <a:rPr lang="en-US" baseline="0" dirty="0" err="1" smtClean="0"/>
              <a:t>test|HIV</a:t>
            </a:r>
            <a:r>
              <a:rPr lang="en-US" baseline="0" dirty="0" smtClean="0"/>
              <a:t>+) </a:t>
            </a:r>
          </a:p>
          <a:p>
            <a:r>
              <a:rPr lang="en-US" baseline="0" dirty="0" smtClean="0"/>
              <a:t>	 =(.995)(.03) + (.005)(.98) = </a:t>
            </a:r>
            <a:r>
              <a:rPr lang="nb-N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0.03475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P(HIV|+test)</a:t>
            </a:r>
            <a:r>
              <a:rPr lang="en-US" baseline="0" dirty="0" smtClean="0"/>
              <a:t>  = (.98)(.005)/(</a:t>
            </a:r>
            <a:r>
              <a:rPr lang="nb-N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0.03475</a:t>
            </a:r>
            <a:r>
              <a:rPr lang="is-I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0.14100719424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16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positive = TP + FP = </a:t>
            </a:r>
            <a:r>
              <a:rPr lang="is-IS" sz="1200" dirty="0" smtClean="0">
                <a:latin typeface="Courier New" charset="0"/>
                <a:ea typeface="Courier New" charset="0"/>
                <a:cs typeface="Courier New" charset="0"/>
              </a:rPr>
              <a:t>1,225,000 + 7,462,500  = 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8,687,500</a:t>
            </a:r>
          </a:p>
          <a:p>
            <a:endParaRPr lang="fi-FI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i-FI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is-IS" sz="1200" dirty="0" smtClean="0">
                <a:latin typeface="Courier New" charset="0"/>
                <a:ea typeface="Courier New" charset="0"/>
                <a:cs typeface="Courier New" charset="0"/>
              </a:rPr>
              <a:t>7,462,500  / </a:t>
            </a:r>
            <a:r>
              <a:rPr lang="fi-FI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8,687,500 = .86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56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</a:t>
            </a:r>
            <a:r>
              <a:rPr lang="en-US" dirty="0" err="1" smtClean="0"/>
              <a:t>sr</a:t>
            </a:r>
            <a:r>
              <a:rPr lang="en-US" dirty="0" smtClean="0"/>
              <a:t> and </a:t>
            </a:r>
            <a:r>
              <a:rPr lang="en-US" dirty="0" err="1" smtClean="0"/>
              <a:t>rt</a:t>
            </a:r>
            <a:r>
              <a:rPr lang="en-US" dirty="0" smtClean="0"/>
              <a:t> handed) = P(</a:t>
            </a:r>
            <a:r>
              <a:rPr lang="en-US" dirty="0" err="1" smtClean="0"/>
              <a:t>sr</a:t>
            </a:r>
            <a:r>
              <a:rPr lang="en-US" dirty="0" smtClean="0"/>
              <a:t>)*</a:t>
            </a:r>
            <a:r>
              <a:rPr lang="en-US" baseline="0" dirty="0" smtClean="0"/>
              <a:t> P(</a:t>
            </a:r>
            <a:r>
              <a:rPr lang="en-US" baseline="0" dirty="0" err="1" smtClean="0"/>
              <a:t>rt|sr</a:t>
            </a:r>
            <a:r>
              <a:rPr lang="en-US" baseline="0" dirty="0" smtClean="0"/>
              <a:t>) = (.3)*(.12) = .036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31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</a:t>
            </a:r>
            <a:r>
              <a:rPr lang="en-US" dirty="0" err="1" smtClean="0"/>
              <a:t>soph|lft</a:t>
            </a:r>
            <a:r>
              <a:rPr lang="en-US" dirty="0" smtClean="0"/>
              <a:t>)</a:t>
            </a:r>
            <a:r>
              <a:rPr lang="en-US" baseline="0" dirty="0" smtClean="0"/>
              <a:t> = P(</a:t>
            </a:r>
            <a:r>
              <a:rPr lang="en-US" baseline="0" dirty="0" err="1" smtClean="0"/>
              <a:t>soph</a:t>
            </a:r>
            <a:r>
              <a:rPr lang="en-US" baseline="0" dirty="0" smtClean="0"/>
              <a:t>)P(</a:t>
            </a:r>
            <a:r>
              <a:rPr lang="en-US" baseline="0" dirty="0" err="1" smtClean="0"/>
              <a:t>lft|soph</a:t>
            </a:r>
            <a:r>
              <a:rPr lang="en-US" baseline="0" dirty="0" smtClean="0"/>
              <a:t>) / P(</a:t>
            </a:r>
            <a:r>
              <a:rPr lang="en-US" baseline="0" dirty="0" err="1" smtClean="0"/>
              <a:t>lft</a:t>
            </a:r>
            <a:r>
              <a:rPr lang="en-US" baseline="0" dirty="0" smtClean="0"/>
              <a:t>) = (.25)*(.15) / (.2*.1)+(.25*.15)+(.25*.08)+(.3*.12) = (.25)*(.15) /  .1135 = 33%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</a:t>
            </a:r>
            <a:r>
              <a:rPr lang="en-US" dirty="0" err="1" smtClean="0"/>
              <a:t>fair|heads</a:t>
            </a:r>
            <a:r>
              <a:rPr lang="en-US" dirty="0" smtClean="0"/>
              <a:t>) = P(fair)P(</a:t>
            </a:r>
            <a:r>
              <a:rPr lang="en-US" dirty="0" err="1" smtClean="0"/>
              <a:t>heads|fair</a:t>
            </a:r>
            <a:r>
              <a:rPr lang="en-US" dirty="0" smtClean="0"/>
              <a:t>)</a:t>
            </a:r>
            <a:r>
              <a:rPr lang="en-US" baseline="0" dirty="0" smtClean="0"/>
              <a:t> / P(heads) = </a:t>
            </a:r>
            <a:r>
              <a:rPr lang="en-US" dirty="0" smtClean="0"/>
              <a:t>.5*.5 / (.5*.5)+(.5*.8) = .38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64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qph.fs.quoracdn.net</a:t>
            </a:r>
            <a:r>
              <a:rPr lang="en-US" dirty="0" smtClean="0"/>
              <a:t>/main-qimg-ed318384ec2e55ed3f6b834dd6025ba4-c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036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P(A and B) = P(A) * P(B|A) </a:t>
            </a:r>
          </a:p>
          <a:p>
            <a:r>
              <a:rPr lang="en-US" dirty="0" smtClean="0"/>
              <a:t>P(A</a:t>
            </a:r>
            <a:r>
              <a:rPr lang="en-US" baseline="0" dirty="0" smtClean="0"/>
              <a:t> or B) = P(A) + P(B) </a:t>
            </a:r>
            <a:r>
              <a:rPr lang="mr-IN" baseline="0" dirty="0" smtClean="0"/>
              <a:t>–</a:t>
            </a:r>
            <a:r>
              <a:rPr lang="en-US" baseline="0" dirty="0" smtClean="0"/>
              <a:t> P(A and 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53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1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56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Independent, then P(A and B) = P(A)*P(B)</a:t>
            </a:r>
          </a:p>
          <a:p>
            <a:r>
              <a:rPr lang="en-US" dirty="0" smtClean="0"/>
              <a:t>Exclusive, then P(A or B) = P(A)</a:t>
            </a:r>
            <a:r>
              <a:rPr lang="en-US" baseline="0" dirty="0" smtClean="0"/>
              <a:t> + P(B)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5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expect 5/6</a:t>
            </a:r>
          </a:p>
          <a:p>
            <a:r>
              <a:rPr lang="en-US" dirty="0" smtClean="0"/>
              <a:t>P(odd) + P(&gt;3) </a:t>
            </a:r>
            <a:r>
              <a:rPr lang="mr-IN" dirty="0" smtClean="0"/>
              <a:t>–</a:t>
            </a:r>
            <a:r>
              <a:rPr lang="en-US" dirty="0" smtClean="0"/>
              <a:t> P(odd and &gt;3)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02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38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3/6 * 1/3 = 3/9</a:t>
            </a:r>
          </a:p>
          <a:p>
            <a:endParaRPr lang="en-US" dirty="0" smtClean="0"/>
          </a:p>
          <a:p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(A|B)=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(A∩B)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6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084E8-DE91-E945-9E37-F2F9F2A02D0F}" type="datetimeFigureOut">
              <a:rPr lang="en-US" smtClean="0"/>
              <a:t>8/21/18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720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1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1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1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1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microsoft.com/office/2007/relationships/hdphoto" Target="../media/hdphoto2.wdp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1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PROBABILITY AND 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lnSpc>
                    <a:spcPct val="2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b="0" i="1" dirty="0" smtClean="0"/>
                  <a:t> If A and B are independent,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𝑎𝑛𝑑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P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(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A</m:t>
                    </m:r>
                    <m:r>
                      <m:rPr>
                        <m:nor/>
                      </m:rPr>
                      <a:rPr lang="en-US" sz="2200" b="0" i="1" dirty="0" smtClean="0">
                        <a:latin typeface="Andale Mono" charset="0"/>
                        <a:ea typeface="Andale Mono" charset="0"/>
                        <a:cs typeface="Andale Mono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b="0" i="1" dirty="0" smtClean="0">
                        <a:latin typeface="Andale Mono" charset="0"/>
                        <a:ea typeface="Andale Mono" charset="0"/>
                        <a:cs typeface="Andale Mono" charset="0"/>
                      </a:rPr>
                      <m:t>and</m:t>
                    </m:r>
                    <m:r>
                      <m:rPr>
                        <m:nor/>
                      </m:rPr>
                      <a:rPr lang="en-US" sz="2200" b="0" i="1" dirty="0" smtClean="0">
                        <a:latin typeface="Andale Mono" charset="0"/>
                        <a:ea typeface="Andale Mono" charset="0"/>
                        <a:cs typeface="Andale Mono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B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) = 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P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(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A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) ∗ 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P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(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B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)</m:t>
                    </m:r>
                  </m:oMath>
                </a14:m>
                <a:endParaRPr lang="en-US" sz="2200" b="0" i="1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The probability of my friend in DC missing her train to work is 10% and the probability of my friend in NY missing her train to work is 30%. </a:t>
                </a: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What is the probability that both friends will miss the train tomorrow?</a:t>
                </a:r>
                <a:endParaRPr lang="en-US" b="0" dirty="0" smtClean="0"/>
              </a:p>
            </p:txBody>
          </p:sp>
        </mc:Choice>
        <mc:Fallback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4342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4168" cy="1325563"/>
          </a:xfrm>
        </p:spPr>
        <p:txBody>
          <a:bodyPr/>
          <a:lstStyle/>
          <a:p>
            <a:r>
              <a:rPr lang="en-US" dirty="0" smtClean="0"/>
              <a:t>INDEPENDENCE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2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1602"/>
            <a:ext cx="10515600" cy="1325563"/>
          </a:xfrm>
        </p:spPr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382524"/>
              </p:ext>
            </p:extLst>
          </p:nvPr>
        </p:nvGraphicFramePr>
        <p:xfrm>
          <a:off x="4988169" y="784286"/>
          <a:ext cx="5492260" cy="5493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226"/>
                <a:gridCol w="549226"/>
                <a:gridCol w="549226"/>
                <a:gridCol w="549226"/>
                <a:gridCol w="549226"/>
                <a:gridCol w="549226"/>
                <a:gridCol w="549226"/>
                <a:gridCol w="549226"/>
                <a:gridCol w="549226"/>
                <a:gridCol w="549226"/>
              </a:tblGrid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10841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INDEPENDENCE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38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they aren't INDEPENDENT?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22421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0" dirty="0" smtClean="0"/>
                  <a:t>I roll a single die. What is the probability of it being odd and greater than three?</a:t>
                </a:r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      =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𝑜𝑑𝑑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&gt;3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=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𝑜𝑑𝑑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&gt;3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 smtClean="0"/>
                  <a:t>	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       </m:t>
                    </m:r>
                    <m:r>
                      <a:rPr lang="en-US" b="0" i="1" smtClean="0">
                        <a:latin typeface="Cambria Math" charset="0"/>
                      </a:rPr>
                      <m:t>    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b="0" dirty="0" smtClean="0"/>
                  <a:t>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22421"/>
              </a:xfrm>
              <a:blipFill rotWithShape="0"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6776436" y="3024554"/>
            <a:ext cx="4786513" cy="3098916"/>
            <a:chOff x="3604845" y="2562592"/>
            <a:chExt cx="4786513" cy="309891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09" b="94086" l="1416" r="9806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6038" y="2562592"/>
              <a:ext cx="4015320" cy="309891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4999"/>
            <a:stretch/>
          </p:blipFill>
          <p:spPr>
            <a:xfrm>
              <a:off x="7384513" y="3314608"/>
              <a:ext cx="628312" cy="79744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76129" y="3713329"/>
              <a:ext cx="610725" cy="79744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35913" y="4173374"/>
              <a:ext cx="612238" cy="7994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14832" y="4175348"/>
              <a:ext cx="610726" cy="79744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12515" y="3391421"/>
              <a:ext cx="629517" cy="79744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04845" y="4112050"/>
              <a:ext cx="612238" cy="799416"/>
            </a:xfrm>
            <a:prstGeom prst="rect">
              <a:avLst/>
            </a:prstGeom>
          </p:spPr>
        </p:pic>
      </p:grpSp>
      <p:sp>
        <p:nvSpPr>
          <p:cNvPr id="23" name="Content Placeholder 4"/>
          <p:cNvSpPr txBox="1">
            <a:spLocks/>
          </p:cNvSpPr>
          <p:nvPr/>
        </p:nvSpPr>
        <p:spPr>
          <a:xfrm>
            <a:off x="8207504" y="3410541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odd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9756680" y="3437668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&gt; 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6800" y="5035044"/>
            <a:ext cx="2994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(WRONG)</a:t>
            </a:r>
            <a:endParaRPr lang="en-US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8976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they aren't INDEPENDENT?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22421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0" dirty="0" smtClean="0"/>
                  <a:t>I roll a single die. What is the probability of it being odd and greater than three?</a:t>
                </a:r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      =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𝑜𝑑𝑑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&gt;3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=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𝑜𝑑𝑑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&gt;3|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𝑜𝑑𝑑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 smtClean="0"/>
                  <a:t>	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       </m:t>
                    </m:r>
                    <m:r>
                      <a:rPr lang="en-US" b="0" i="1" smtClean="0">
                        <a:latin typeface="Cambria Math" charset="0"/>
                      </a:rPr>
                      <m:t>    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 smtClean="0"/>
                  <a:t>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22421"/>
              </a:xfrm>
              <a:blipFill rotWithShape="0"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6776436" y="3024554"/>
            <a:ext cx="4786513" cy="3098916"/>
            <a:chOff x="3604845" y="2562592"/>
            <a:chExt cx="4786513" cy="309891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09" b="94086" l="1416" r="9806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6038" y="2562592"/>
              <a:ext cx="4015320" cy="309891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4999"/>
            <a:stretch/>
          </p:blipFill>
          <p:spPr>
            <a:xfrm>
              <a:off x="7384513" y="3314608"/>
              <a:ext cx="628312" cy="79744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76129" y="3713329"/>
              <a:ext cx="610725" cy="79744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35913" y="4173374"/>
              <a:ext cx="612238" cy="7994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14832" y="4175348"/>
              <a:ext cx="610726" cy="79744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12515" y="3391421"/>
              <a:ext cx="629517" cy="79744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04845" y="4112050"/>
              <a:ext cx="612238" cy="799416"/>
            </a:xfrm>
            <a:prstGeom prst="rect">
              <a:avLst/>
            </a:prstGeom>
          </p:spPr>
        </p:pic>
      </p:grpSp>
      <p:sp>
        <p:nvSpPr>
          <p:cNvPr id="23" name="Content Placeholder 4"/>
          <p:cNvSpPr txBox="1">
            <a:spLocks/>
          </p:cNvSpPr>
          <p:nvPr/>
        </p:nvSpPr>
        <p:spPr>
          <a:xfrm>
            <a:off x="8207504" y="3410541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odd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9756680" y="3437668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&gt; 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18903" y="4973087"/>
            <a:ext cx="24128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rgbClr val="92D05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(RIGHT)</a:t>
            </a:r>
            <a:endParaRPr lang="en-US" sz="5400" b="1" cap="none" spc="0" dirty="0">
              <a:ln w="22225">
                <a:solidFill>
                  <a:srgbClr val="92D05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4305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20" name="Content Placeholder 4"/>
          <p:cNvSpPr>
            <a:spLocks noGrp="1"/>
          </p:cNvSpPr>
          <p:nvPr>
            <p:ph idx="1"/>
          </p:nvPr>
        </p:nvSpPr>
        <p:spPr>
          <a:xfrm>
            <a:off x="8394574" y="2076675"/>
            <a:ext cx="1140469" cy="40793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mtClean="0">
                <a:solidFill>
                  <a:schemeClr val="bg1"/>
                </a:solidFill>
              </a:rPr>
              <a:t>odd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9943750" y="2103802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&gt; 3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836809" y="1764062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 of School Pop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 Left-Handed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Freshman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Sophomore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Junior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12531" y="4724792"/>
            <a:ext cx="10966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If I choose a student at random, what is the probability that the student is a left-handed junior?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3200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47055"/>
          </a:xfrm>
        </p:spPr>
        <p:txBody>
          <a:bodyPr>
            <a:normAutofit/>
          </a:bodyPr>
          <a:lstStyle/>
          <a:p>
            <a:r>
              <a:rPr lang="en-US" sz="10800" dirty="0" smtClean="0"/>
              <a:t>Mutually Exclusive</a:t>
            </a:r>
            <a:endParaRPr lang="en-US" sz="10800" dirty="0"/>
          </a:p>
        </p:txBody>
      </p:sp>
    </p:spTree>
    <p:extLst>
      <p:ext uri="{BB962C8B-B14F-4D97-AF65-F5344CB8AC3E}">
        <p14:creationId xmlns:p14="http://schemas.microsoft.com/office/powerpoint/2010/main" val="13733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2400" i="1" dirty="0" smtClean="0"/>
              <a:t>In probability </a:t>
            </a:r>
            <a:r>
              <a:rPr lang="en-US" sz="2400" i="1" dirty="0"/>
              <a:t>theory, two events </a:t>
            </a:r>
            <a:r>
              <a:rPr lang="en-US" sz="2400" i="1" dirty="0" smtClean="0"/>
              <a:t>are </a:t>
            </a:r>
            <a:r>
              <a:rPr lang="en-US" sz="2400" i="1" dirty="0"/>
              <a:t>mutually exclusive </a:t>
            </a:r>
            <a:r>
              <a:rPr lang="en-US" sz="2400" i="1" dirty="0" smtClean="0"/>
              <a:t>if </a:t>
            </a:r>
            <a:r>
              <a:rPr lang="en-US" sz="2400" i="1" dirty="0"/>
              <a:t>they cannot both occur (be true).</a:t>
            </a:r>
            <a:endParaRPr lang="en-US" b="0" i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(text adapted from Wikipedia)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4168" cy="1325563"/>
          </a:xfrm>
        </p:spPr>
        <p:txBody>
          <a:bodyPr/>
          <a:lstStyle/>
          <a:p>
            <a:r>
              <a:rPr lang="en-US" dirty="0" smtClean="0"/>
              <a:t>MUTUAL EXCLUSIVITY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4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2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200" i="1" dirty="0"/>
                  <a:t> If A and B are mutually exclusive</a:t>
                </a:r>
                <a:r>
                  <a:rPr lang="en-US" sz="2200" i="1" dirty="0" smtClean="0"/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  <a:ea typeface="Andale Mono" charset="0"/>
                        <a:cs typeface="Andale Mono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  <a:ea typeface="Andale Mono" charset="0"/>
                            <a:cs typeface="Andale Mono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𝐴</m:t>
                        </m:r>
                        <m:r>
                          <a:rPr lang="en-US" sz="2200" i="1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 </m:t>
                        </m:r>
                        <m:r>
                          <a:rPr lang="en-US" sz="2200" i="1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𝑜𝑟</m:t>
                        </m:r>
                        <m:r>
                          <a:rPr lang="en-US" sz="2200" i="1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 </m:t>
                        </m:r>
                        <m:r>
                          <a:rPr lang="en-US" sz="2200" i="1">
                            <a:latin typeface="Cambria Math" charset="0"/>
                            <a:ea typeface="Andale Mono" charset="0"/>
                            <a:cs typeface="Andale Mono" charset="0"/>
                          </a:rPr>
                          <m:t>𝐵</m:t>
                        </m:r>
                      </m:e>
                    </m:d>
                    <m:r>
                      <a:rPr lang="en-US" sz="2200" i="1">
                        <a:latin typeface="Cambria Math" charset="0"/>
                        <a:ea typeface="Andale Mono" charset="0"/>
                        <a:cs typeface="Andale Mono" charset="0"/>
                      </a:rPr>
                      <m:t>=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P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(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A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) + 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P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(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B</m:t>
                    </m:r>
                    <m:r>
                      <m:rPr>
                        <m:nor/>
                      </m:rPr>
                      <a:rPr lang="en-US" sz="2200" i="1" dirty="0">
                        <a:latin typeface="Andale Mono" charset="0"/>
                        <a:ea typeface="Andale Mono" charset="0"/>
                        <a:cs typeface="Andale Mono" charset="0"/>
                      </a:rPr>
                      <m:t>)</m:t>
                    </m:r>
                  </m:oMath>
                </a14:m>
                <a:endParaRPr lang="en-US" sz="2200" i="1" dirty="0">
                  <a:latin typeface="Andale Mono" charset="0"/>
                  <a:ea typeface="Andale Mono" charset="0"/>
                  <a:cs typeface="Andale Mono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The probability of getting sushi for dinner is 20% and the probability of getting </a:t>
                </a:r>
                <a:r>
                  <a:rPr lang="en-US" dirty="0"/>
                  <a:t>T</a:t>
                </a:r>
                <a:r>
                  <a:rPr lang="en-US" dirty="0" smtClean="0"/>
                  <a:t>hai for dinner is 30%.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What is the probability of getting sushi or Thai?</a:t>
                </a:r>
                <a:endParaRPr lang="en-US" b="0" dirty="0" smtClean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4342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MUTUAL EXCLUSIVITY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9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523" y="1332279"/>
            <a:ext cx="10515600" cy="1325563"/>
          </a:xfrm>
        </p:spPr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2400318"/>
              </p:ext>
            </p:extLst>
          </p:nvPr>
        </p:nvGraphicFramePr>
        <p:xfrm>
          <a:off x="6096000" y="907379"/>
          <a:ext cx="5492260" cy="5493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226"/>
                <a:gridCol w="549226"/>
                <a:gridCol w="549226"/>
                <a:gridCol w="549226"/>
                <a:gridCol w="549226"/>
                <a:gridCol w="549226"/>
                <a:gridCol w="549226"/>
                <a:gridCol w="549226"/>
                <a:gridCol w="549226"/>
                <a:gridCol w="549226"/>
              </a:tblGrid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934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8E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MUTUAL EXCLUSIVITY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42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they </a:t>
            </a:r>
            <a:r>
              <a:rPr lang="en-US" smtClean="0"/>
              <a:t>aren't MUTUALLY EXCLUSIVE?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22421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0" dirty="0" smtClean="0"/>
                  <a:t>I roll a single die. What is the probability of it being odd or greater than three?</a:t>
                </a:r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𝑜𝑟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      =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𝑜𝑑𝑑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𝑜𝑟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&gt;3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=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𝑜𝑑𝑑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&gt;3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 smtClean="0"/>
                  <a:t>	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       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b="0" dirty="0" smtClean="0"/>
                  <a:t>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22421"/>
              </a:xfrm>
              <a:blipFill rotWithShape="0"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6776436" y="3024554"/>
            <a:ext cx="4786513" cy="3098916"/>
            <a:chOff x="3604845" y="2562592"/>
            <a:chExt cx="4786513" cy="309891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09" b="94086" l="1416" r="9806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6038" y="2562592"/>
              <a:ext cx="4015320" cy="309891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4999"/>
            <a:stretch/>
          </p:blipFill>
          <p:spPr>
            <a:xfrm>
              <a:off x="7384513" y="3314608"/>
              <a:ext cx="628312" cy="79744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76129" y="3713329"/>
              <a:ext cx="610725" cy="79744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35913" y="4173374"/>
              <a:ext cx="612238" cy="7994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14832" y="4175348"/>
              <a:ext cx="610726" cy="79744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12515" y="3391421"/>
              <a:ext cx="629517" cy="79744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04845" y="4112050"/>
              <a:ext cx="612238" cy="799416"/>
            </a:xfrm>
            <a:prstGeom prst="rect">
              <a:avLst/>
            </a:prstGeom>
          </p:spPr>
        </p:pic>
      </p:grpSp>
      <p:sp>
        <p:nvSpPr>
          <p:cNvPr id="23" name="Content Placeholder 4"/>
          <p:cNvSpPr txBox="1">
            <a:spLocks/>
          </p:cNvSpPr>
          <p:nvPr/>
        </p:nvSpPr>
        <p:spPr>
          <a:xfrm>
            <a:off x="8207504" y="3410541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odd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9756680" y="3437668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&gt; 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26800" y="5035044"/>
            <a:ext cx="2994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(WRONG)</a:t>
            </a:r>
            <a:endParaRPr lang="en-US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915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Probability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# </m:t>
                        </m:r>
                        <m:r>
                          <m:rPr>
                            <m:nor/>
                          </m:rPr>
                          <a:rPr lang="en-US" dirty="0"/>
                          <m:t>outcomes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we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like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# </m:t>
                        </m:r>
                        <m:r>
                          <m:rPr>
                            <m:nor/>
                          </m:rPr>
                          <a:rPr lang="en-US" dirty="0"/>
                          <m:t>total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possible</m:t>
                        </m:r>
                        <m:r>
                          <m:rPr>
                            <m:nor/>
                          </m:rPr>
                          <a:rPr lang="en-US" dirty="0"/>
                          <m:t> (</m:t>
                        </m:r>
                        <m:r>
                          <m:rPr>
                            <m:nor/>
                          </m:rPr>
                          <a:rPr lang="en-US" dirty="0"/>
                          <m:t>equally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likely</m:t>
                        </m:r>
                        <m:r>
                          <m:rPr>
                            <m:nor/>
                          </m:rPr>
                          <a:rPr lang="en-US" dirty="0"/>
                          <m:t>) </m:t>
                        </m:r>
                        <m:r>
                          <m:rPr>
                            <m:nor/>
                          </m:rPr>
                          <a:rPr lang="en-US" dirty="0"/>
                          <m:t>outcomes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99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they </a:t>
            </a:r>
            <a:r>
              <a:rPr lang="en-US" smtClean="0"/>
              <a:t>aren't MUTUALLY EXCLUSIVE?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22421"/>
              </a:xfrm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400" b="0" dirty="0" smtClean="0"/>
                  <a:t>I roll a single die. What is the probability of it being odd or greater than three?</a:t>
                </a:r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𝑜𝑟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        =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P</m:t>
                      </m:r>
                      <m:r>
                        <a:rPr lang="en-US" b="0" i="0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A</m:t>
                      </m:r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and</m:t>
                      </m:r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B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𝑜𝑑𝑑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𝑜𝑟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&gt;3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  =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𝑜𝑑𝑑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&gt;3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𝑜𝑑𝑑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𝑎𝑛𝑑</m:t>
                    </m:r>
                    <m:r>
                      <a:rPr lang="en-US" b="0" i="1" smtClean="0">
                        <a:latin typeface="Cambria Math" charset="0"/>
                      </a:rPr>
                      <m:t>&gt;3)</m:t>
                    </m:r>
                  </m:oMath>
                </a14:m>
                <a:r>
                  <a:rPr lang="en-US" b="0" dirty="0" smtClean="0"/>
                  <a:t> </a:t>
                </a:r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 smtClean="0"/>
                  <a:t>		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       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6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5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b="0" dirty="0" smtClean="0"/>
                  <a:t>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22421"/>
              </a:xfrm>
              <a:blipFill rotWithShape="0"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7405487" y="4007534"/>
            <a:ext cx="4786513" cy="3098916"/>
            <a:chOff x="3604845" y="2562592"/>
            <a:chExt cx="4786513" cy="309891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09" b="94086" l="1416" r="9806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6038" y="2562592"/>
              <a:ext cx="4015320" cy="309891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4999"/>
            <a:stretch/>
          </p:blipFill>
          <p:spPr>
            <a:xfrm>
              <a:off x="7384513" y="3314608"/>
              <a:ext cx="628312" cy="79744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76129" y="3713329"/>
              <a:ext cx="610725" cy="79744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35913" y="4173374"/>
              <a:ext cx="612238" cy="7994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14832" y="4175348"/>
              <a:ext cx="610726" cy="79744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12515" y="3391421"/>
              <a:ext cx="629517" cy="79744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04845" y="4112050"/>
              <a:ext cx="612238" cy="799416"/>
            </a:xfrm>
            <a:prstGeom prst="rect">
              <a:avLst/>
            </a:prstGeom>
          </p:spPr>
        </p:pic>
      </p:grpSp>
      <p:sp>
        <p:nvSpPr>
          <p:cNvPr id="23" name="Content Placeholder 4"/>
          <p:cNvSpPr txBox="1">
            <a:spLocks/>
          </p:cNvSpPr>
          <p:nvPr/>
        </p:nvSpPr>
        <p:spPr>
          <a:xfrm>
            <a:off x="8836555" y="4393521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odd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10385731" y="4420648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&gt; 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18903" y="4973087"/>
            <a:ext cx="24128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rgbClr val="92D050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(RIGHT)</a:t>
            </a:r>
            <a:endParaRPr lang="en-US" sz="5400" b="1" cap="none" spc="0" dirty="0">
              <a:ln w="22225">
                <a:solidFill>
                  <a:srgbClr val="92D050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5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 draw a card from a regular deck of playing cards. What is the probability that the card is a diamond or a face card?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4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Independence vs Mutual Exclusivity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04446" y="1845078"/>
          <a:ext cx="11482754" cy="45557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0"/>
                <a:gridCol w="5996354"/>
              </a:tblGrid>
              <a:tr h="2277861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Independent and Mutually Exclusive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mr-IN" dirty="0" smtClean="0"/>
                        <a:t/>
                      </a:r>
                      <a:br>
                        <a:rPr lang="mr-IN" dirty="0" smtClean="0"/>
                      </a:br>
                      <a:r>
                        <a:rPr lang="mr-IN" dirty="0" smtClean="0"/>
                        <a:t/>
                      </a:r>
                      <a:br>
                        <a:rPr lang="mr-IN" dirty="0" smtClean="0"/>
                      </a:br>
                      <a:endParaRPr lang="en-US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Independent but not Mutually</a:t>
                      </a:r>
                      <a:r>
                        <a:rPr lang="en-US" sz="2400" b="1" baseline="0" dirty="0" smtClean="0"/>
                        <a:t> Exclusive</a:t>
                      </a:r>
                    </a:p>
                    <a:p>
                      <a:endParaRPr lang="en-US" sz="18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277861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Not Independent</a:t>
                      </a:r>
                      <a:r>
                        <a:rPr lang="en-US" sz="2400" b="1" baseline="0" dirty="0" smtClean="0"/>
                        <a:t> but Mutually Exclusive</a:t>
                      </a:r>
                    </a:p>
                    <a:p>
                      <a:endParaRPr lang="en-US" sz="18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Neither</a:t>
                      </a:r>
                      <a:r>
                        <a:rPr lang="en-US" sz="2400" b="1" baseline="0" dirty="0" smtClean="0"/>
                        <a:t> Independent nor Mutually Exclusive</a:t>
                      </a:r>
                    </a:p>
                    <a:p>
                      <a:endParaRPr lang="en-US" sz="18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47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43" y="0"/>
            <a:ext cx="96997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640" y="1943417"/>
            <a:ext cx="5989320" cy="1325563"/>
          </a:xfrm>
        </p:spPr>
        <p:txBody>
          <a:bodyPr>
            <a:noAutofit/>
          </a:bodyPr>
          <a:lstStyle/>
          <a:p>
            <a:r>
              <a:rPr lang="en-US" sz="13800" b="1" dirty="0" smtClean="0">
                <a:solidFill>
                  <a:srgbClr val="FF0000"/>
                </a:solidFill>
              </a:rPr>
              <a:t>Break?</a:t>
            </a:r>
            <a:endParaRPr lang="en-US" sz="13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52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1464"/>
            <a:ext cx="5989027" cy="1325563"/>
          </a:xfrm>
        </p:spPr>
        <p:txBody>
          <a:bodyPr/>
          <a:lstStyle/>
          <a:p>
            <a:pPr algn="ctr"/>
            <a:r>
              <a:rPr lang="en-US" dirty="0" smtClean="0"/>
              <a:t>BAYES RULE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028" y="676030"/>
            <a:ext cx="4579326" cy="574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5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815957"/>
            <a:ext cx="109669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Before: If I choose a student at random, what is the probability that the student is a left-handed junior?</a:t>
            </a:r>
          </a:p>
          <a:p>
            <a:endParaRPr lang="en-US" sz="3200" dirty="0"/>
          </a:p>
          <a:p>
            <a:r>
              <a:rPr lang="en-US" sz="3200" dirty="0" smtClean="0"/>
              <a:t>Now</a:t>
            </a:r>
            <a:r>
              <a:rPr lang="en-US" sz="3200" dirty="0"/>
              <a:t>: If I choose a student at </a:t>
            </a:r>
            <a:r>
              <a:rPr lang="en-US" sz="3200" dirty="0" smtClean="0"/>
              <a:t>random and he is left handed, </a:t>
            </a:r>
            <a:r>
              <a:rPr lang="en-US" sz="3200" dirty="0"/>
              <a:t>what is the probability that the student is a </a:t>
            </a:r>
            <a:r>
              <a:rPr lang="en-US" sz="3200" dirty="0" smtClean="0"/>
              <a:t>junior</a:t>
            </a:r>
            <a:r>
              <a:rPr lang="en-US" sz="3200" dirty="0"/>
              <a:t>?</a:t>
            </a:r>
          </a:p>
          <a:p>
            <a:endParaRPr lang="en-US" sz="3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342559"/>
              </p:ext>
            </p:extLst>
          </p:nvPr>
        </p:nvGraphicFramePr>
        <p:xfrm>
          <a:off x="978877" y="1541016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 of School Pop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 Left-Handed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Freshman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Sophomore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Junior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7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Algebra: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48" y="196604"/>
            <a:ext cx="5431272" cy="174236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13338" y="2936631"/>
                <a:ext cx="10322170" cy="33390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charset="0"/>
                      </a:rPr>
                      <m:t>𝑃</m:t>
                    </m:r>
                    <m:r>
                      <a:rPr lang="en-US" sz="3200" i="1" dirty="0" smtClean="0">
                        <a:latin typeface="Cambria Math" charset="0"/>
                      </a:rPr>
                      <m:t>(</m:t>
                    </m:r>
                    <m:r>
                      <a:rPr lang="en-US" sz="3200" i="1" dirty="0" smtClean="0">
                        <a:latin typeface="Cambria Math" charset="0"/>
                      </a:rPr>
                      <m:t>𝐴</m:t>
                    </m:r>
                    <m:r>
                      <a:rPr lang="en-US" sz="3200" i="1" dirty="0" smtClean="0">
                        <a:latin typeface="Cambria Math" charset="0"/>
                      </a:rPr>
                      <m:t> </m:t>
                    </m:r>
                    <m:r>
                      <a:rPr lang="en-US" sz="3200" i="1" dirty="0" smtClean="0">
                        <a:latin typeface="Cambria Math" charset="0"/>
                      </a:rPr>
                      <m:t>𝑎𝑛𝑑</m:t>
                    </m:r>
                    <m:r>
                      <a:rPr lang="en-US" sz="3200" i="1" dirty="0" smtClean="0">
                        <a:latin typeface="Cambria Math" charset="0"/>
                      </a:rPr>
                      <m:t> </m:t>
                    </m:r>
                    <m:r>
                      <a:rPr lang="en-US" sz="3200" i="1" dirty="0" smtClean="0">
                        <a:latin typeface="Cambria Math" charset="0"/>
                      </a:rPr>
                      <m:t>𝐵</m:t>
                    </m:r>
                    <m:r>
                      <a:rPr lang="en-US" sz="3200" i="1" dirty="0" smtClean="0">
                        <a:latin typeface="Cambria Math" charset="0"/>
                      </a:rPr>
                      <m:t>) = </m:t>
                    </m:r>
                    <m:r>
                      <a:rPr lang="en-US" sz="3200" i="1" dirty="0" smtClean="0">
                        <a:latin typeface="Cambria Math" charset="0"/>
                      </a:rPr>
                      <m:t>𝑃</m:t>
                    </m:r>
                    <m:r>
                      <a:rPr lang="en-US" sz="3200" i="1" dirty="0" smtClean="0">
                        <a:latin typeface="Cambria Math" charset="0"/>
                      </a:rPr>
                      <m:t>(</m:t>
                    </m:r>
                    <m:r>
                      <a:rPr lang="en-US" sz="3200" i="1" dirty="0" smtClean="0">
                        <a:latin typeface="Cambria Math" charset="0"/>
                      </a:rPr>
                      <m:t>𝐵</m:t>
                    </m:r>
                    <m:r>
                      <a:rPr lang="en-US" sz="3200" i="1" dirty="0" smtClean="0">
                        <a:latin typeface="Cambria Math" charset="0"/>
                      </a:rPr>
                      <m:t> </m:t>
                    </m:r>
                    <m:r>
                      <a:rPr lang="en-US" sz="3200" i="1" dirty="0" smtClean="0">
                        <a:latin typeface="Cambria Math" charset="0"/>
                      </a:rPr>
                      <m:t>𝑎𝑛𝑑</m:t>
                    </m:r>
                    <m:r>
                      <a:rPr lang="en-US" sz="3200" i="1" dirty="0" smtClean="0">
                        <a:latin typeface="Cambria Math" charset="0"/>
                      </a:rPr>
                      <m:t> </m:t>
                    </m:r>
                    <m:r>
                      <a:rPr lang="en-US" sz="3200" i="1" dirty="0" smtClean="0">
                        <a:latin typeface="Cambria Math" charset="0"/>
                      </a:rPr>
                      <m:t>𝐴</m:t>
                    </m:r>
                    <m:r>
                      <a:rPr lang="en-US" sz="320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320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charset="0"/>
                      </a:rPr>
                      <m:t>𝑃</m:t>
                    </m:r>
                    <m:r>
                      <a:rPr lang="en-US" sz="3200" i="1" dirty="0" smtClean="0">
                        <a:latin typeface="Cambria Math" charset="0"/>
                      </a:rPr>
                      <m:t>(</m:t>
                    </m:r>
                    <m:r>
                      <a:rPr lang="en-US" sz="3200" i="1" dirty="0" smtClean="0">
                        <a:latin typeface="Cambria Math" charset="0"/>
                      </a:rPr>
                      <m:t>𝐴</m:t>
                    </m:r>
                    <m:r>
                      <a:rPr lang="en-US" sz="3200" i="1" dirty="0" smtClean="0">
                        <a:latin typeface="Cambria Math" charset="0"/>
                      </a:rPr>
                      <m:t>)∗</m:t>
                    </m:r>
                    <m:r>
                      <a:rPr lang="en-US" sz="3200" i="1" dirty="0" smtClean="0">
                        <a:latin typeface="Cambria Math" charset="0"/>
                      </a:rPr>
                      <m:t>𝑃</m:t>
                    </m:r>
                    <m:r>
                      <a:rPr lang="en-US" sz="3200" i="1" dirty="0" smtClean="0">
                        <a:latin typeface="Cambria Math" charset="0"/>
                      </a:rPr>
                      <m:t>(</m:t>
                    </m:r>
                    <m:r>
                      <a:rPr lang="en-US" sz="3200" i="1" dirty="0" smtClean="0">
                        <a:latin typeface="Cambria Math" charset="0"/>
                      </a:rPr>
                      <m:t>𝐵</m:t>
                    </m:r>
                    <m:r>
                      <a:rPr lang="en-US" sz="3200" i="1" dirty="0" smtClean="0">
                        <a:latin typeface="Cambria Math" charset="0"/>
                      </a:rPr>
                      <m:t>|</m:t>
                    </m:r>
                    <m:r>
                      <a:rPr lang="en-US" sz="3200" i="1" dirty="0" smtClean="0">
                        <a:latin typeface="Cambria Math" charset="0"/>
                      </a:rPr>
                      <m:t>𝐴</m:t>
                    </m:r>
                    <m:r>
                      <a:rPr lang="en-US" sz="3200" i="1" dirty="0" smtClean="0">
                        <a:latin typeface="Cambria Math" charset="0"/>
                      </a:rPr>
                      <m:t>) = </m:t>
                    </m:r>
                    <m:r>
                      <a:rPr lang="en-US" sz="3200" i="1" dirty="0" smtClean="0">
                        <a:latin typeface="Cambria Math" charset="0"/>
                      </a:rPr>
                      <m:t>𝑃</m:t>
                    </m:r>
                    <m:r>
                      <a:rPr lang="en-US" sz="3200" i="1" dirty="0" smtClean="0">
                        <a:latin typeface="Cambria Math" charset="0"/>
                      </a:rPr>
                      <m:t>(</m:t>
                    </m:r>
                    <m:r>
                      <a:rPr lang="en-US" sz="3200" i="1" dirty="0" smtClean="0">
                        <a:latin typeface="Cambria Math" charset="0"/>
                      </a:rPr>
                      <m:t>𝐵</m:t>
                    </m:r>
                    <m:r>
                      <a:rPr lang="en-US" sz="3200" i="1" dirty="0" smtClean="0">
                        <a:latin typeface="Cambria Math" charset="0"/>
                      </a:rPr>
                      <m:t>)∗</m:t>
                    </m:r>
                    <m:r>
                      <a:rPr lang="en-US" sz="3200" i="1" dirty="0" smtClean="0">
                        <a:latin typeface="Cambria Math" charset="0"/>
                      </a:rPr>
                      <m:t>𝑃</m:t>
                    </m:r>
                    <m:r>
                      <a:rPr lang="en-US" sz="3200" i="1" dirty="0" smtClean="0">
                        <a:latin typeface="Cambria Math" charset="0"/>
                      </a:rPr>
                      <m:t>(</m:t>
                    </m:r>
                    <m:r>
                      <a:rPr lang="en-US" sz="3200" i="1" dirty="0" smtClean="0">
                        <a:latin typeface="Cambria Math" charset="0"/>
                      </a:rPr>
                      <m:t>𝐴</m:t>
                    </m:r>
                    <m:r>
                      <a:rPr lang="en-US" sz="3200" i="1" dirty="0" smtClean="0">
                        <a:latin typeface="Cambria Math" charset="0"/>
                      </a:rPr>
                      <m:t>|</m:t>
                    </m:r>
                    <m:r>
                      <a:rPr lang="en-US" sz="3200" i="1" dirty="0" smtClean="0">
                        <a:latin typeface="Cambria Math" charset="0"/>
                      </a:rPr>
                      <m:t>𝐵</m:t>
                    </m:r>
                    <m:r>
                      <a:rPr lang="en-US" sz="320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320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dirty="0" smtClean="0">
                        <a:latin typeface="Cambria Math" charset="0"/>
                      </a:rPr>
                      <m:t>divide</m:t>
                    </m:r>
                    <m:r>
                      <a:rPr lang="en-US" sz="3200" i="0" dirty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i="0" dirty="0" smtClean="0">
                        <a:latin typeface="Cambria Math" charset="0"/>
                      </a:rPr>
                      <m:t>both</m:t>
                    </m:r>
                    <m:r>
                      <a:rPr lang="en-US" sz="3200" i="0" dirty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i="0" dirty="0" smtClean="0">
                        <a:latin typeface="Cambria Math" charset="0"/>
                      </a:rPr>
                      <m:t>sides</m:t>
                    </m:r>
                    <m:r>
                      <a:rPr lang="en-US" sz="3200" i="0" dirty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i="0" dirty="0" smtClean="0">
                        <a:latin typeface="Cambria Math" charset="0"/>
                      </a:rPr>
                      <m:t>by</m:t>
                    </m:r>
                    <m:r>
                      <a:rPr lang="en-US" sz="3200" i="0" dirty="0" smtClean="0">
                        <a:latin typeface="Cambria Math" charset="0"/>
                      </a:rPr>
                      <m:t> </m:t>
                    </m:r>
                    <m:r>
                      <a:rPr lang="en-US" sz="3200" i="1" dirty="0" smtClean="0">
                        <a:latin typeface="Cambria Math" charset="0"/>
                      </a:rPr>
                      <m:t>𝑃</m:t>
                    </m:r>
                    <m:r>
                      <a:rPr lang="en-US" sz="3200" b="0" i="1" dirty="0" smtClean="0">
                        <a:latin typeface="Cambria Math" charset="0"/>
                      </a:rPr>
                      <m:t>(</m:t>
                    </m:r>
                    <m:r>
                      <a:rPr lang="en-US" sz="3200" b="0" i="1" dirty="0" smtClean="0">
                        <a:latin typeface="Cambria Math" charset="0"/>
                      </a:rPr>
                      <m:t>𝐴</m:t>
                    </m:r>
                    <m:r>
                      <a:rPr lang="en-US" sz="3200" b="0" i="1" dirty="0" smtClean="0">
                        <a:latin typeface="Cambria Math" charset="0"/>
                      </a:rPr>
                      <m:t>):     </m:t>
                    </m:r>
                    <m:r>
                      <a:rPr lang="en-US" sz="3200" i="1" dirty="0" smtClean="0">
                        <a:latin typeface="Cambria Math" charset="0"/>
                      </a:rPr>
                      <m:t>𝑃</m:t>
                    </m:r>
                    <m:r>
                      <a:rPr lang="en-US" sz="3200" i="1" dirty="0" smtClean="0">
                        <a:latin typeface="Cambria Math" charset="0"/>
                      </a:rPr>
                      <m:t>(</m:t>
                    </m:r>
                    <m:r>
                      <a:rPr lang="en-US" sz="3200" b="0" i="1" dirty="0" smtClean="0">
                        <a:latin typeface="Cambria Math" charset="0"/>
                      </a:rPr>
                      <m:t>𝐵</m:t>
                    </m:r>
                    <m:r>
                      <a:rPr lang="en-US" sz="3200" b="0" i="1" dirty="0" smtClean="0">
                        <a:latin typeface="Cambria Math" charset="0"/>
                      </a:rPr>
                      <m:t>|</m:t>
                    </m:r>
                    <m:r>
                      <a:rPr lang="en-US" sz="3200" i="1" dirty="0" smtClean="0">
                        <a:latin typeface="Cambria Math" charset="0"/>
                      </a:rPr>
                      <m:t>𝐴</m:t>
                    </m:r>
                    <m:r>
                      <a:rPr lang="en-US" sz="3200" i="1" dirty="0" smtClean="0">
                        <a:latin typeface="Cambria Math" charset="0"/>
                      </a:rPr>
                      <m:t>) = </m:t>
                    </m:r>
                    <m:f>
                      <m:fPr>
                        <m:ctrlPr>
                          <a:rPr lang="mr-IN" sz="320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i="1" dirty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200" i="1" dirty="0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  <m:r>
                          <a:rPr lang="en-US" sz="3200" b="0" i="1" dirty="0" smtClean="0">
                            <a:latin typeface="Cambria Math" charset="0"/>
                          </a:rPr>
                          <m:t> </m:t>
                        </m:r>
                        <m:r>
                          <a:rPr lang="en-US" sz="3200" i="1" dirty="0">
                            <a:latin typeface="Cambria Math" charset="0"/>
                          </a:rPr>
                          <m:t>∗</m:t>
                        </m:r>
                        <m:r>
                          <a:rPr lang="en-US" sz="3200" b="0" i="1" dirty="0" smtClean="0">
                            <a:latin typeface="Cambria Math" charset="0"/>
                          </a:rPr>
                          <m:t> </m:t>
                        </m:r>
                        <m:r>
                          <a:rPr lang="en-US" sz="3200" i="1" dirty="0">
                            <a:latin typeface="Cambria Math" charset="0"/>
                          </a:rPr>
                          <m:t>𝑃</m:t>
                        </m:r>
                        <m:r>
                          <a:rPr lang="en-US" sz="32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3200" i="1" dirty="0">
                            <a:latin typeface="Cambria Math" charset="0"/>
                          </a:rPr>
                          <m:t>𝐴</m:t>
                        </m:r>
                        <m:r>
                          <a:rPr lang="en-US" sz="3200" i="1" dirty="0">
                            <a:latin typeface="Cambria Math" charset="0"/>
                          </a:rPr>
                          <m:t>|</m:t>
                        </m:r>
                        <m:r>
                          <a:rPr lang="en-US" sz="3200" i="1" dirty="0">
                            <a:latin typeface="Cambria Math" charset="0"/>
                          </a:rPr>
                          <m:t>𝐵</m:t>
                        </m:r>
                        <m:r>
                          <a:rPr lang="en-US" sz="3200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sz="3200" i="1" dirty="0">
                            <a:latin typeface="Cambria Math" charset="0"/>
                          </a:rPr>
                          <m:t>𝑃</m:t>
                        </m:r>
                        <m:r>
                          <a:rPr lang="en-US" sz="32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3200" i="1" dirty="0">
                            <a:latin typeface="Cambria Math" charset="0"/>
                          </a:rPr>
                          <m:t>𝐴</m:t>
                        </m:r>
                        <m:r>
                          <a:rPr lang="en-US" sz="3200" i="1" dirty="0">
                            <a:latin typeface="Cambria Math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200" dirty="0"/>
                          <m:t> </m:t>
                        </m:r>
                      </m:den>
                    </m:f>
                  </m:oMath>
                </a14:m>
                <a:endParaRPr lang="en-US" sz="3200" dirty="0" smtClean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338" y="2936631"/>
                <a:ext cx="10322170" cy="333905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73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Visual:</a:t>
            </a:r>
          </a:p>
          <a:p>
            <a:pPr marL="0" indent="0">
              <a:buNone/>
            </a:pPr>
            <a:r>
              <a:rPr lang="en-US" sz="2400" dirty="0"/>
              <a:t>The probability of being odd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given </a:t>
            </a:r>
            <a:r>
              <a:rPr lang="en-US" sz="2400" dirty="0"/>
              <a:t>that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a </a:t>
            </a:r>
            <a:r>
              <a:rPr lang="en-US" sz="2400" dirty="0"/>
              <a:t>die roll is greater than three </a:t>
            </a:r>
            <a:endParaRPr lang="en-US" sz="24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A: </a:t>
            </a:r>
          </a:p>
          <a:p>
            <a:pPr marL="0" indent="0">
              <a:buNone/>
            </a:pPr>
            <a:r>
              <a:rPr lang="en-US" sz="2400" dirty="0" smtClean="0"/>
              <a:t>B: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09" b="94086" l="1416" r="9806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1477" y="1031851"/>
            <a:ext cx="4997528" cy="35889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999"/>
          <a:stretch/>
        </p:blipFill>
        <p:spPr>
          <a:xfrm>
            <a:off x="9993468" y="1807725"/>
            <a:ext cx="782007" cy="9235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7436" y="2364558"/>
            <a:ext cx="760118" cy="9235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2768" y="2897351"/>
            <a:ext cx="762000" cy="92583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50222" y="2899637"/>
            <a:ext cx="760119" cy="9235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5843" y="1821963"/>
            <a:ext cx="783506" cy="923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1639" y="2826330"/>
            <a:ext cx="762000" cy="925830"/>
          </a:xfrm>
          <a:prstGeom prst="rect">
            <a:avLst/>
          </a:prstGeom>
        </p:spPr>
      </p:pic>
      <p:sp>
        <p:nvSpPr>
          <p:cNvPr id="23" name="Content Placeholder 4"/>
          <p:cNvSpPr txBox="1">
            <a:spLocks/>
          </p:cNvSpPr>
          <p:nvPr/>
        </p:nvSpPr>
        <p:spPr>
          <a:xfrm>
            <a:off x="7724950" y="1515909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mtClean="0">
                <a:solidFill>
                  <a:schemeClr val="bg1"/>
                </a:solidFill>
              </a:rPr>
              <a:t>odd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9274126" y="1543036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&gt; 3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8200" y="3823181"/>
                <a:ext cx="2899383" cy="679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𝑃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i="1" dirty="0">
                          <a:latin typeface="Cambria Math" charset="0"/>
                        </a:rPr>
                        <m:t>𝐵</m:t>
                      </m:r>
                      <m:r>
                        <a:rPr lang="en-US" i="1" dirty="0">
                          <a:latin typeface="Cambria Math" charset="0"/>
                        </a:rPr>
                        <m:t>|</m:t>
                      </m:r>
                      <m:r>
                        <a:rPr lang="en-US" i="1" dirty="0">
                          <a:latin typeface="Cambria Math" charset="0"/>
                        </a:rPr>
                        <m:t>𝐴</m:t>
                      </m:r>
                      <m:r>
                        <a:rPr lang="en-US" i="1" dirty="0">
                          <a:latin typeface="Cambria Math" charset="0"/>
                        </a:rPr>
                        <m:t>) = </m:t>
                      </m:r>
                      <m:f>
                        <m:fPr>
                          <m:ctrlPr>
                            <a:rPr lang="mr-IN" i="1" dirty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 dirty="0">
                              <a:latin typeface="Cambria Math" charset="0"/>
                            </a:rPr>
                            <m:t> ∗ 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𝑃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|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𝐵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 dirty="0">
                              <a:latin typeface="Cambria Math" charset="0"/>
                            </a:rPr>
                            <m:t>𝑃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𝐴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23181"/>
                <a:ext cx="2899383" cy="6790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1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815957"/>
            <a:ext cx="109669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If </a:t>
            </a:r>
            <a:r>
              <a:rPr lang="en-US" sz="3200" dirty="0"/>
              <a:t>I choose a student at </a:t>
            </a:r>
            <a:r>
              <a:rPr lang="en-US" sz="3200" dirty="0" smtClean="0"/>
              <a:t>random and he is left handed, </a:t>
            </a:r>
            <a:r>
              <a:rPr lang="en-US" sz="3200" dirty="0"/>
              <a:t>what is the probability that the student is a </a:t>
            </a:r>
            <a:r>
              <a:rPr lang="en-US" sz="3200" dirty="0" smtClean="0"/>
              <a:t>junior</a:t>
            </a:r>
            <a:r>
              <a:rPr lang="en-US" sz="3200" dirty="0"/>
              <a:t>?</a:t>
            </a:r>
          </a:p>
          <a:p>
            <a:endParaRPr lang="en-US" sz="3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342559"/>
              </p:ext>
            </p:extLst>
          </p:nvPr>
        </p:nvGraphicFramePr>
        <p:xfrm>
          <a:off x="978877" y="1541016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 of School Pop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 Left-Handed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Freshman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Sophomore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Junior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0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routine test for HIV came back positive. What is the chance that you have HIV?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0.5 % of US adults have HIV</a:t>
            </a:r>
          </a:p>
          <a:p>
            <a:r>
              <a:rPr lang="en-US" dirty="0" smtClean="0"/>
              <a:t>The test isn't 100% perfect. </a:t>
            </a:r>
          </a:p>
          <a:p>
            <a:pPr lvl="1"/>
            <a:r>
              <a:rPr lang="en-US" dirty="0" smtClean="0"/>
              <a:t>If you have HIV it catches it 98% of the time.</a:t>
            </a:r>
          </a:p>
          <a:p>
            <a:pPr lvl="1"/>
            <a:r>
              <a:rPr lang="en-US" dirty="0" smtClean="0"/>
              <a:t>If you don</a:t>
            </a:r>
            <a:r>
              <a:rPr lang="mr-IN" dirty="0" smtClean="0"/>
              <a:t>’</a:t>
            </a:r>
            <a:r>
              <a:rPr lang="en-US" dirty="0" smtClean="0"/>
              <a:t>t have HIV it gives a false positive 3% of the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4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issue with this definition: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What is the probability that I will die this year?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6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73616" y="213360"/>
            <a:ext cx="64183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0.5 % of US adults have HIV</a:t>
            </a:r>
          </a:p>
          <a:p>
            <a:r>
              <a:rPr lang="en-US" dirty="0" smtClean="0"/>
              <a:t>The test isn't 100% perfect. </a:t>
            </a:r>
          </a:p>
          <a:p>
            <a:pPr lvl="1"/>
            <a:r>
              <a:rPr lang="en-US" dirty="0" smtClean="0"/>
              <a:t>If you have HIV it catches it 98% of the time.</a:t>
            </a:r>
          </a:p>
          <a:p>
            <a:pPr lvl="1"/>
            <a:r>
              <a:rPr lang="en-US" dirty="0" smtClean="0"/>
              <a:t>If you don</a:t>
            </a:r>
            <a:r>
              <a:rPr lang="mr-IN" dirty="0" smtClean="0"/>
              <a:t>’</a:t>
            </a:r>
            <a:r>
              <a:rPr lang="en-US" dirty="0" smtClean="0"/>
              <a:t>t have HIV it gives a false positive 3% of the time.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50631" y="2083585"/>
                <a:ext cx="10703169" cy="41853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charset="0"/>
                        </a:rPr>
                        <m:t>𝑃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𝐻𝐼𝑉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|+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𝑡𝑒𝑠𝑡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) =</m:t>
                      </m:r>
                      <m:f>
                        <m:fPr>
                          <m:ctrlPr>
                            <a:rPr lang="mr-IN" sz="2400" i="1" dirty="0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i="1" dirty="0">
                              <a:latin typeface="Cambria Math" charset="0"/>
                            </a:rPr>
                            <m:t>(+</m:t>
                          </m:r>
                          <m:r>
                            <a:rPr lang="en-US" sz="2400" i="1" dirty="0" err="1">
                              <a:latin typeface="Cambria Math" charset="0"/>
                            </a:rPr>
                            <m:t>𝑡𝑒𝑠𝑡</m:t>
                          </m:r>
                          <m:r>
                            <a:rPr lang="en-US" sz="2400" i="1" dirty="0" err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i="1" dirty="0" err="1">
                              <a:latin typeface="Cambria Math" charset="0"/>
                            </a:rPr>
                            <m:t>𝐻𝐼𝑉</m:t>
                          </m:r>
                          <m:r>
                            <a:rPr lang="en-US" sz="2400" i="1" dirty="0">
                              <a:latin typeface="Cambria Math" charset="0"/>
                            </a:rPr>
                            <m:t>) </m:t>
                          </m:r>
                          <m:r>
                            <a:rPr lang="en-US" sz="2400" i="1" dirty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i="1" dirty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 dirty="0">
                              <a:latin typeface="Cambria Math" charset="0"/>
                            </a:rPr>
                            <m:t>𝐻𝐼𝑉</m:t>
                          </m:r>
                          <m:r>
                            <a:rPr lang="en-US" sz="2400" i="1" dirty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 dirty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i="1" dirty="0">
                              <a:latin typeface="Cambria Math" charset="0"/>
                            </a:rPr>
                            <m:t>(+</m:t>
                          </m:r>
                          <m:r>
                            <a:rPr lang="en-US" sz="2400" i="1" dirty="0">
                              <a:latin typeface="Cambria Math" charset="0"/>
                            </a:rPr>
                            <m:t>𝑡𝑒𝑠𝑡</m:t>
                          </m:r>
                          <m:r>
                            <a:rPr lang="en-US" sz="2400" i="1" dirty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den>
                      </m:f>
                      <m:r>
                        <a:rPr lang="en-US" sz="2400" i="1" dirty="0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charset="0"/>
                        </a:rPr>
                        <m:t>𝑃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(+</m:t>
                      </m:r>
                      <m:r>
                        <a:rPr lang="en-US" sz="2400" i="1" dirty="0" err="1">
                          <a:latin typeface="Cambria Math" charset="0"/>
                        </a:rPr>
                        <m:t>𝑡𝑒𝑠𝑡</m:t>
                      </m:r>
                      <m:r>
                        <a:rPr lang="en-US" sz="2400" i="1" dirty="0" err="1">
                          <a:latin typeface="Cambria Math" charset="0"/>
                        </a:rPr>
                        <m:t>|</m:t>
                      </m:r>
                      <m:r>
                        <a:rPr lang="en-US" sz="2400" i="1" dirty="0" err="1">
                          <a:latin typeface="Cambria Math" charset="0"/>
                        </a:rPr>
                        <m:t>𝐻𝐼𝑉</m:t>
                      </m:r>
                      <m:r>
                        <a:rPr lang="en-US" sz="2400" i="1" baseline="30000" dirty="0">
                          <a:latin typeface="Cambria Math" charset="0"/>
                        </a:rPr>
                        <m:t>+</m:t>
                      </m:r>
                      <m:r>
                        <a:rPr lang="en-US" sz="2400" i="1" dirty="0">
                          <a:latin typeface="Cambria Math" charset="0"/>
                        </a:rPr>
                        <m:t>) = .98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charset="0"/>
                        </a:rPr>
                        <m:t>𝑃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𝐻𝐼𝑉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) = .005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charset="0"/>
                        </a:rPr>
                        <m:t>𝑃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(+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𝑡𝑒𝑠𝑡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)        = 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𝑃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𝐻𝐼𝑉</m:t>
                      </m:r>
                      <m:r>
                        <a:rPr lang="en-US" sz="2400" i="1" baseline="30000" dirty="0" smtClean="0">
                          <a:latin typeface="Cambria Math" charset="0"/>
                        </a:rPr>
                        <m:t>+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 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𝑎𝑛𝑑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 +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𝑡𝑒𝑠𝑡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)      +   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𝑃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𝐻𝐼𝑉</m:t>
                      </m:r>
                      <m:r>
                        <a:rPr lang="en-US" sz="2400" i="1" baseline="30000" dirty="0" smtClean="0">
                          <a:latin typeface="Cambria Math" charset="0"/>
                        </a:rPr>
                        <m:t>−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 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𝑎𝑛𝑑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 +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𝑡𝑒𝑠𝑡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	</a:t>
                </a: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= </m:t>
                    </m:r>
                    <m:r>
                      <a:rPr lang="en-US" sz="2400" i="1" dirty="0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charset="0"/>
                          </a:rPr>
                          <m:t>𝐻𝐼𝑉</m:t>
                        </m:r>
                        <m:r>
                          <a:rPr lang="en-US" sz="2400" i="1" baseline="30000" dirty="0" smtClean="0">
                            <a:latin typeface="Cambria Math" charset="0"/>
                          </a:rPr>
                          <m:t>−</m:t>
                        </m:r>
                      </m:e>
                    </m:d>
                    <m:r>
                      <a:rPr lang="en-US" sz="2400" b="0" i="1" baseline="30000" dirty="0" smtClean="0">
                        <a:latin typeface="Cambria Math" charset="0"/>
                      </a:rPr>
                      <m:t>   </m:t>
                    </m:r>
                    <m:r>
                      <a:rPr lang="en-US" sz="2400" i="1" dirty="0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charset="0"/>
                          </a:rPr>
                          <m:t>+</m:t>
                        </m:r>
                        <m:r>
                          <a:rPr lang="en-US" sz="2400" i="1" dirty="0" err="1">
                            <a:latin typeface="Cambria Math" charset="0"/>
                          </a:rPr>
                          <m:t>𝑡𝑒𝑠𝑡</m:t>
                        </m:r>
                      </m:e>
                      <m:e>
                        <m:r>
                          <a:rPr lang="en-US" sz="2400" i="1" dirty="0" err="1">
                            <a:latin typeface="Cambria Math" charset="0"/>
                          </a:rPr>
                          <m:t>𝐻𝐼𝑉</m:t>
                        </m:r>
                        <m:r>
                          <a:rPr lang="en-US" sz="2400" i="1" baseline="30000" dirty="0">
                            <a:latin typeface="Cambria Math" charset="0"/>
                          </a:rPr>
                          <m:t>−</m:t>
                        </m:r>
                      </m:e>
                    </m:d>
                    <m:r>
                      <a:rPr lang="en-US" sz="2400" i="1" dirty="0">
                        <a:latin typeface="Cambria Math" charset="0"/>
                      </a:rPr>
                      <m:t>+ </m:t>
                    </m:r>
                    <m:r>
                      <a:rPr lang="en-US" sz="2400" b="0" i="1" dirty="0" smtClean="0">
                        <a:latin typeface="Cambria Math" charset="0"/>
                      </a:rPr>
                      <m:t>  </m:t>
                    </m:r>
                    <m:r>
                      <a:rPr lang="en-US" sz="2400" i="1" dirty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charset="0"/>
                          </a:rPr>
                          <m:t>𝐻𝐼𝑉</m:t>
                        </m:r>
                        <m:r>
                          <a:rPr lang="en-US" sz="2400" i="1" baseline="30000" dirty="0">
                            <a:latin typeface="Cambria Math" charset="0"/>
                          </a:rPr>
                          <m:t>+</m:t>
                        </m:r>
                      </m:e>
                    </m:d>
                    <m:r>
                      <a:rPr lang="en-US" sz="2400" b="0" i="1" baseline="30000" dirty="0" smtClean="0">
                        <a:latin typeface="Cambria Math" charset="0"/>
                      </a:rPr>
                      <m:t>   </m:t>
                    </m:r>
                    <m:r>
                      <a:rPr lang="en-US" sz="2400" i="1" dirty="0">
                        <a:latin typeface="Cambria Math" charset="0"/>
                      </a:rPr>
                      <m:t>𝑃</m:t>
                    </m:r>
                    <m:r>
                      <a:rPr lang="en-US" sz="2400" i="1" dirty="0">
                        <a:latin typeface="Cambria Math" charset="0"/>
                      </a:rPr>
                      <m:t>(+</m:t>
                    </m:r>
                    <m:r>
                      <a:rPr lang="en-US" sz="2400" i="1" dirty="0" err="1">
                        <a:latin typeface="Cambria Math" charset="0"/>
                      </a:rPr>
                      <m:t>𝑡𝑒𝑠𝑡</m:t>
                    </m:r>
                    <m:r>
                      <a:rPr lang="en-US" sz="2400" i="1" dirty="0" err="1">
                        <a:latin typeface="Cambria Math" charset="0"/>
                      </a:rPr>
                      <m:t>|</m:t>
                    </m:r>
                    <m:r>
                      <a:rPr lang="en-US" sz="2400" i="1" dirty="0" err="1">
                        <a:latin typeface="Cambria Math" charset="0"/>
                      </a:rPr>
                      <m:t>𝐻𝐼𝑉</m:t>
                    </m:r>
                    <m:r>
                      <a:rPr lang="en-US" sz="2400" i="1" baseline="30000" dirty="0">
                        <a:latin typeface="Cambria Math" charset="0"/>
                      </a:rPr>
                      <m:t>+</m:t>
                    </m:r>
                    <m:r>
                      <a:rPr lang="en-US" sz="2400" i="1" dirty="0">
                        <a:latin typeface="Cambria Math" charset="0"/>
                      </a:rPr>
                      <m:t>) 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	</a:t>
                </a:r>
                <a:r>
                  <a:rPr lang="en-US" sz="2400" dirty="0" smtClean="0"/>
                  <a:t>	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charset="0"/>
                          </a:rPr>
                          <m:t>.995</m:t>
                        </m:r>
                      </m:e>
                    </m:d>
                    <m:d>
                      <m:d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charset="0"/>
                          </a:rPr>
                          <m:t>.03</m:t>
                        </m:r>
                      </m:e>
                    </m:d>
                    <m:r>
                      <a:rPr lang="en-US" sz="2400" b="0" i="1" dirty="0" smtClean="0">
                        <a:latin typeface="Cambria Math" charset="0"/>
                      </a:rPr>
                      <m:t>                           </m:t>
                    </m:r>
                    <m:r>
                      <a:rPr lang="en-US" sz="2400" i="1" dirty="0" smtClean="0">
                        <a:latin typeface="Cambria Math" charset="0"/>
                      </a:rPr>
                      <m:t>+ </m:t>
                    </m:r>
                    <m:r>
                      <a:rPr lang="en-US" sz="2400" b="0" i="1" dirty="0" smtClean="0">
                        <a:latin typeface="Cambria Math" charset="0"/>
                      </a:rPr>
                      <m:t>  </m:t>
                    </m:r>
                    <m:d>
                      <m:d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charset="0"/>
                          </a:rPr>
                          <m:t>.005</m:t>
                        </m:r>
                      </m:e>
                    </m:d>
                    <m:d>
                      <m:d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charset="0"/>
                          </a:rPr>
                          <m:t>.98</m:t>
                        </m:r>
                      </m:e>
                    </m:d>
                  </m:oMath>
                </a14:m>
                <a:endParaRPr lang="en-US" sz="2400" i="1" dirty="0" smtClean="0">
                  <a:latin typeface="Cambria Math" charset="0"/>
                </a:endParaRPr>
              </a:p>
              <a:p>
                <a:r>
                  <a:rPr 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= </m:t>
                    </m:r>
                    <m:r>
                      <a:rPr lang="nb-NO" sz="2400" i="1" dirty="0">
                        <a:latin typeface="Cambria Math" charset="0"/>
                      </a:rPr>
                      <m:t>0.03475</m:t>
                    </m:r>
                  </m:oMath>
                </a14:m>
                <a:endParaRPr lang="nb-NO" sz="2400" dirty="0"/>
              </a:p>
              <a:p>
                <a:endParaRPr lang="en-US" sz="2400" dirty="0"/>
              </a:p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charset="0"/>
                        </a:rPr>
                        <m:t>𝑃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𝐻𝐼𝑉</m:t>
                      </m:r>
                      <m:r>
                        <a:rPr lang="en-US" sz="2400" b="0" i="1" baseline="30000" dirty="0" smtClean="0">
                          <a:latin typeface="Cambria Math" charset="0"/>
                        </a:rPr>
                        <m:t>+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|+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𝑡𝑒𝑠𝑡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)  = (.98)(.005)/(0.03475) = 0.14100719424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31" y="2083585"/>
                <a:ext cx="10703169" cy="4185313"/>
              </a:xfrm>
              <a:prstGeom prst="rect">
                <a:avLst/>
              </a:prstGeom>
              <a:blipFill rotWithShape="0">
                <a:blip r:embed="rId3"/>
                <a:stretch>
                  <a:fillRect l="-114" b="-13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2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73616" y="365125"/>
            <a:ext cx="64183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0.5 % of US adults have HIV</a:t>
            </a:r>
          </a:p>
          <a:p>
            <a:r>
              <a:rPr lang="en-US" dirty="0" smtClean="0"/>
              <a:t>The test isn't 100% perfect. </a:t>
            </a:r>
          </a:p>
          <a:p>
            <a:pPr lvl="1"/>
            <a:r>
              <a:rPr lang="en-US" dirty="0" smtClean="0"/>
              <a:t>If you have HIV it catches it 98% of the time.</a:t>
            </a:r>
          </a:p>
          <a:p>
            <a:pPr lvl="1"/>
            <a:r>
              <a:rPr lang="en-US" dirty="0" smtClean="0"/>
              <a:t>If you don</a:t>
            </a:r>
            <a:r>
              <a:rPr lang="mr-IN" dirty="0" smtClean="0"/>
              <a:t>’</a:t>
            </a:r>
            <a:r>
              <a:rPr lang="en-US" dirty="0" smtClean="0"/>
              <a:t>t have HIV it gives a false positive 3% of the time.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444262"/>
            <a:ext cx="1219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250,000,000 US adults, they all take the test</a:t>
            </a:r>
          </a:p>
          <a:p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	 250,000,000 * .005 = </a:t>
            </a:r>
            <a:r>
              <a:rPr lang="is-IS" sz="2400" dirty="0" smtClean="0">
                <a:latin typeface="Courier New" charset="0"/>
                <a:ea typeface="Courier New" charset="0"/>
                <a:cs typeface="Courier New" charset="0"/>
              </a:rPr>
              <a:t>1,250,000 have HIV</a:t>
            </a:r>
          </a:p>
          <a:p>
            <a:r>
              <a:rPr lang="is-I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sz="2400" dirty="0" smtClean="0">
                <a:latin typeface="Courier New" charset="0"/>
                <a:ea typeface="Courier New" charset="0"/>
                <a:cs typeface="Courier New" charset="0"/>
              </a:rPr>
              <a:t>	 1,250,000 * .98 = 1,225,000 get a true positive</a:t>
            </a:r>
          </a:p>
          <a:p>
            <a:r>
              <a:rPr lang="is-IS" sz="24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sz="24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is-IS" sz="2400" dirty="0" smtClean="0">
                <a:latin typeface="Courier New" charset="0"/>
                <a:ea typeface="Courier New" charset="0"/>
                <a:cs typeface="Courier New" charset="0"/>
              </a:rPr>
              <a:t>1,250,000 * .02 = 25,000 get a false negative</a:t>
            </a:r>
          </a:p>
          <a:p>
            <a:endParaRPr lang="is-I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is-IS" sz="24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sz="2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250,000,000 * .995 = </a:t>
            </a:r>
            <a:r>
              <a:rPr lang="is-IS" sz="2400" dirty="0" smtClean="0">
                <a:latin typeface="Courier New" charset="0"/>
                <a:ea typeface="Courier New" charset="0"/>
                <a:cs typeface="Courier New" charset="0"/>
              </a:rPr>
              <a:t>248,750,000 don't have HIV</a:t>
            </a:r>
          </a:p>
          <a:p>
            <a:r>
              <a:rPr lang="is-IS" sz="2400" dirty="0" smtClean="0">
                <a:latin typeface="Courier New" charset="0"/>
                <a:ea typeface="Courier New" charset="0"/>
                <a:cs typeface="Courier New" charset="0"/>
              </a:rPr>
              <a:t>		 248,750,000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* .97 = </a:t>
            </a:r>
            <a:r>
              <a:rPr lang="fi-FI" sz="2400" dirty="0" smtClean="0">
                <a:latin typeface="Courier New" charset="0"/>
                <a:ea typeface="Courier New" charset="0"/>
                <a:cs typeface="Courier New" charset="0"/>
              </a:rPr>
              <a:t>241,287,500 get a true negative</a:t>
            </a:r>
          </a:p>
          <a:p>
            <a:r>
              <a:rPr lang="is-IS" sz="2400" dirty="0" smtClean="0">
                <a:latin typeface="Courier New" charset="0"/>
                <a:ea typeface="Courier New" charset="0"/>
                <a:cs typeface="Courier New" charset="0"/>
              </a:rPr>
              <a:t>		 248,750,000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* .03 = </a:t>
            </a:r>
            <a:r>
              <a:rPr lang="is-IS" sz="2400" dirty="0" smtClean="0">
                <a:latin typeface="Courier New" charset="0"/>
                <a:ea typeface="Courier New" charset="0"/>
                <a:cs typeface="Courier New" charset="0"/>
              </a:rPr>
              <a:t>7,462,500 get a false positive</a:t>
            </a:r>
          </a:p>
          <a:p>
            <a:endParaRPr lang="is-IS" sz="2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is-IS" sz="2400" dirty="0" smtClean="0">
                <a:latin typeface="Courier New" charset="0"/>
                <a:ea typeface="Courier New" charset="0"/>
                <a:cs typeface="Courier New" charset="0"/>
              </a:rPr>
              <a:t>	1,225,000 + 7,462,500 have a positive test</a:t>
            </a:r>
          </a:p>
          <a:p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61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Practice #1 </a:t>
            </a:r>
            <a:r>
              <a:rPr lang="en-US" sz="3200" b="1" dirty="0" smtClean="0"/>
              <a:t>(answer online)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20" name="Content Placeholder 4"/>
          <p:cNvSpPr>
            <a:spLocks noGrp="1"/>
          </p:cNvSpPr>
          <p:nvPr>
            <p:ph idx="1"/>
          </p:nvPr>
        </p:nvSpPr>
        <p:spPr>
          <a:xfrm>
            <a:off x="8394574" y="2076675"/>
            <a:ext cx="1140469" cy="40793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mtClean="0">
                <a:solidFill>
                  <a:schemeClr val="bg1"/>
                </a:solidFill>
              </a:rPr>
              <a:t>odd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9943750" y="2103802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&gt; 3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320674"/>
              </p:ext>
            </p:extLst>
          </p:nvPr>
        </p:nvGraphicFramePr>
        <p:xfrm>
          <a:off x="838200" y="2280640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 of School Pop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 Left-Handed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Freshman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Sophomore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Junior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38200" y="4818185"/>
            <a:ext cx="1051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If I choose a student at random, what is the probability that the student is a right handed senior?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7749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Practice #</a:t>
            </a:r>
            <a:r>
              <a:rPr lang="en-US" b="1" dirty="0"/>
              <a:t>2 </a:t>
            </a:r>
            <a:r>
              <a:rPr lang="en-US" sz="3200" b="1" dirty="0"/>
              <a:t>(answer online) 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20" name="Content Placeholder 4"/>
          <p:cNvSpPr>
            <a:spLocks noGrp="1"/>
          </p:cNvSpPr>
          <p:nvPr>
            <p:ph idx="1"/>
          </p:nvPr>
        </p:nvSpPr>
        <p:spPr>
          <a:xfrm>
            <a:off x="8394574" y="2076675"/>
            <a:ext cx="1140469" cy="40793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mtClean="0">
                <a:solidFill>
                  <a:schemeClr val="bg1"/>
                </a:solidFill>
              </a:rPr>
              <a:t>odd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9943750" y="2103802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&gt; 3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84205"/>
              </p:ext>
            </p:extLst>
          </p:nvPr>
        </p:nvGraphicFramePr>
        <p:xfrm>
          <a:off x="838200" y="2280640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 of School Pop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Percent Left-Handed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Freshman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Sophomore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Junior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38200" y="4818185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My new friend is left handed. What is the chance that my friend is a sophomore? (left handed students make up </a:t>
            </a:r>
            <a:r>
              <a:rPr lang="nb-NO" sz="3200" dirty="0" smtClean="0"/>
              <a:t>11.35% </a:t>
            </a:r>
            <a:r>
              <a:rPr lang="nb-NO" sz="3200" dirty="0" err="1" smtClean="0"/>
              <a:t>of</a:t>
            </a:r>
            <a:r>
              <a:rPr lang="nb-NO" sz="3200" dirty="0" smtClean="0"/>
              <a:t> </a:t>
            </a:r>
            <a:r>
              <a:rPr lang="nb-NO" sz="3200" dirty="0" err="1" smtClean="0"/>
              <a:t>the</a:t>
            </a:r>
            <a:r>
              <a:rPr lang="nb-NO" sz="3200" dirty="0" smtClean="0"/>
              <a:t> </a:t>
            </a:r>
            <a:r>
              <a:rPr lang="nb-NO" sz="3200" dirty="0" err="1" smtClean="0"/>
              <a:t>school</a:t>
            </a:r>
            <a:r>
              <a:rPr lang="nb-NO" sz="3200" dirty="0" smtClean="0"/>
              <a:t> </a:t>
            </a:r>
            <a:r>
              <a:rPr lang="nb-NO" sz="3200" dirty="0" err="1" smtClean="0"/>
              <a:t>population</a:t>
            </a:r>
            <a:r>
              <a:rPr lang="nb-NO" sz="3200" dirty="0" smtClean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4480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#3 </a:t>
            </a:r>
            <a:r>
              <a:rPr lang="en-US" sz="3200" b="1" dirty="0"/>
              <a:t>(answer online)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 have two coins, one normal (50% heads, 50% tails), one weighted to be 80% heads and 20% tails. I randomly choose a coin and flip it. It lands as heads. What is the chance that I chose the fair coin?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44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91" y="0"/>
            <a:ext cx="10323509" cy="68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5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"Review"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𝑎𝑛𝑑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𝑜𝑟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𝑎𝑛𝑑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Bayes Theorem: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𝐵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145713" y="2348583"/>
            <a:ext cx="4786513" cy="3098916"/>
            <a:chOff x="3604845" y="2562592"/>
            <a:chExt cx="4786513" cy="30989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09" b="94086" l="1416" r="9806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6038" y="2562592"/>
              <a:ext cx="4015320" cy="30989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4999"/>
            <a:stretch/>
          </p:blipFill>
          <p:spPr>
            <a:xfrm>
              <a:off x="7384513" y="3314608"/>
              <a:ext cx="628312" cy="79744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76129" y="3713329"/>
              <a:ext cx="610725" cy="79744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35913" y="4173374"/>
              <a:ext cx="612238" cy="79941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14832" y="4175348"/>
              <a:ext cx="610726" cy="79744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12515" y="3391421"/>
              <a:ext cx="629517" cy="79744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04845" y="4112050"/>
              <a:ext cx="612238" cy="799416"/>
            </a:xfrm>
            <a:prstGeom prst="rect">
              <a:avLst/>
            </a:prstGeom>
          </p:spPr>
        </p:pic>
      </p:grpSp>
      <p:sp>
        <p:nvSpPr>
          <p:cNvPr id="12" name="Content Placeholder 4"/>
          <p:cNvSpPr txBox="1">
            <a:spLocks/>
          </p:cNvSpPr>
          <p:nvPr/>
        </p:nvSpPr>
        <p:spPr>
          <a:xfrm>
            <a:off x="8576781" y="2734570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mtClean="0">
                <a:solidFill>
                  <a:schemeClr val="bg1"/>
                </a:solidFill>
              </a:rPr>
              <a:t>odd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10125957" y="2761697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&gt; 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93312" y="2062378"/>
            <a:ext cx="2207942" cy="66044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917902" y="2915690"/>
            <a:ext cx="4301345" cy="66044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27516" y="4988106"/>
            <a:ext cx="2740560" cy="98894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3868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1850" y="-1142999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Bayesian Inference</a:t>
            </a:r>
            <a:br>
              <a:rPr lang="en-US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4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5402629"/>
          </a:xfrm>
        </p:spPr>
        <p:txBody>
          <a:bodyPr/>
          <a:lstStyle/>
          <a:p>
            <a:r>
              <a:rPr lang="en-US" dirty="0" smtClean="0"/>
              <a:t>You have two coins and pick one at random. One is fair (50-50 heads-tails) the other is biased (75-25 heads-tails). You flip it three times and it comes up heads all three times. Which coin do you think you have?</a:t>
            </a:r>
            <a:br>
              <a:rPr lang="en-US" dirty="0" smtClean="0"/>
            </a:br>
            <a:r>
              <a:rPr lang="en-US" sz="3600" dirty="0" smtClean="0"/>
              <a:t>(no math)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677" y="180459"/>
            <a:ext cx="281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 1: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9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448118"/>
          </a:xfrm>
        </p:spPr>
        <p:txBody>
          <a:bodyPr/>
          <a:lstStyle/>
          <a:p>
            <a:r>
              <a:rPr lang="en-US" sz="3200" dirty="0" smtClean="0"/>
              <a:t>You have two coins and pick one at random. One is fair (50-50 heads-tails) the other is biased (75-25 heads-tails). You flip it three times and it comes up heads all three times. Which coin do you think you have?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Part 1: What is the probability you have the biased coin?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8200" y="3375014"/>
                <a:ext cx="8370881" cy="1117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𝑏𝑖𝑎𝑠𝑒𝑑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𝐻𝐻𝐻</m:t>
                          </m:r>
                        </m:e>
                      </m:d>
                      <m:r>
                        <a:rPr lang="en-US" sz="32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𝐻𝐻𝐻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𝑏𝑖𝑎𝑠𝑒𝑑</m:t>
                              </m:r>
                            </m:e>
                          </m:d>
                          <m:r>
                            <a:rPr lang="en-US" sz="320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𝑏𝑖𝑎𝑠𝑒𝑑</m:t>
                              </m:r>
                            </m:e>
                          </m:d>
                        </m:num>
                        <m:den>
                          <m:r>
                            <a:rPr lang="en-US" sz="32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𝐻𝐻𝐻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75014"/>
                <a:ext cx="8370881" cy="11176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40677" y="180459"/>
            <a:ext cx="281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Question 1: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62754" y="4676126"/>
                <a:ext cx="3533082" cy="1117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.422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charset="0"/>
                            </a:rPr>
                            <m:t>(.5)</m:t>
                          </m:r>
                        </m:num>
                        <m:den>
                          <m:d>
                            <m:dPr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.273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latin typeface="Cambria Math" charset="0"/>
                        </a:rPr>
                        <m:t>=.77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754" y="4676126"/>
                <a:ext cx="3533082" cy="11176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97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Just a matter of counting </a:t>
            </a:r>
          </a:p>
          <a:p>
            <a:pPr marL="0" indent="0">
              <a:buNone/>
            </a:pPr>
            <a:r>
              <a:rPr lang="en-US" dirty="0" smtClean="0"/>
              <a:t>(Permutations and Combinations)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Tons of good online resources.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770" y="1825625"/>
            <a:ext cx="3880338" cy="37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448118"/>
          </a:xfrm>
        </p:spPr>
        <p:txBody>
          <a:bodyPr/>
          <a:lstStyle/>
          <a:p>
            <a:r>
              <a:rPr lang="en-US" sz="3200" dirty="0" smtClean="0"/>
              <a:t>You have two coins and pick one at random. One is fair (50-50 heads-tails) the other is biased (75-25 heads-tails). You flip it three times and it comes up heads all three times. Which coin do you think you have?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Part 1 (</a:t>
            </a:r>
            <a:r>
              <a:rPr lang="en-US" sz="3200" dirty="0" err="1" smtClean="0"/>
              <a:t>cont</a:t>
            </a:r>
            <a:r>
              <a:rPr lang="en-US" sz="3200" dirty="0" smtClean="0"/>
              <a:t>): Which coin do you think you have?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65031" y="3776692"/>
                <a:ext cx="314278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𝑏𝑖𝑎𝑠𝑒𝑑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𝐻𝐻𝐻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031" y="3776692"/>
                <a:ext cx="314278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40677" y="180459"/>
            <a:ext cx="281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Question 1: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369881" y="4913681"/>
                <a:ext cx="3533082" cy="1117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.422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charset="0"/>
                            </a:rPr>
                            <m:t>(.5)</m:t>
                          </m:r>
                        </m:num>
                        <m:den>
                          <m:d>
                            <m:dPr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.273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latin typeface="Cambria Math" charset="0"/>
                        </a:rPr>
                        <m:t>=.77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881" y="4913681"/>
                <a:ext cx="3533082" cy="11176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654564" y="3730282"/>
                <a:ext cx="27092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𝑓𝑎𝑖𝑟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𝐻𝐻𝐻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564" y="3730282"/>
                <a:ext cx="2709203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459414" y="4867271"/>
                <a:ext cx="3533083" cy="1117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.125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charset="0"/>
                            </a:rPr>
                            <m:t>(.5)</m:t>
                          </m:r>
                        </m:num>
                        <m:den>
                          <m:d>
                            <m:dPr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.273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latin typeface="Cambria Math" charset="0"/>
                        </a:rPr>
                        <m:t>=.23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414" y="4867271"/>
                <a:ext cx="3533083" cy="11176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90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448118"/>
          </a:xfrm>
        </p:spPr>
        <p:txBody>
          <a:bodyPr/>
          <a:lstStyle/>
          <a:p>
            <a:r>
              <a:rPr lang="en-US" sz="2800" dirty="0" smtClean="0"/>
              <a:t>You have two coins and pick one at random. One is fair (50-50 heads-tails) the other is biased (75-25 heads-tails). You flip it three times and it comes up heads all three times. Which coin do you think you have?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Part </a:t>
            </a:r>
            <a:r>
              <a:rPr lang="en-US" sz="3200" dirty="0"/>
              <a:t>2: How would your answer change if you started with a bin of 1000 coins, only one of which is biased?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65031" y="3776692"/>
                <a:ext cx="314278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𝑏𝑖𝑎𝑠𝑒𝑑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𝐻𝐻𝐻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031" y="3776692"/>
                <a:ext cx="314278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40677" y="180459"/>
            <a:ext cx="281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Question 1: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369881" y="4913681"/>
                <a:ext cx="4215962" cy="1117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.422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charset="0"/>
                            </a:rPr>
                            <m:t>(.001)</m:t>
                          </m:r>
                        </m:num>
                        <m:den>
                          <m:d>
                            <m:dPr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.1253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latin typeface="Cambria Math" charset="0"/>
                        </a:rPr>
                        <m:t>=.003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881" y="4913681"/>
                <a:ext cx="4215962" cy="11176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654564" y="3730282"/>
                <a:ext cx="27092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𝑓𝑎𝑖𝑟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𝐻𝐻𝐻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564" y="3730282"/>
                <a:ext cx="2709203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459414" y="4867271"/>
                <a:ext cx="4215962" cy="1117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.125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charset="0"/>
                            </a:rPr>
                            <m:t>(.999)</m:t>
                          </m:r>
                        </m:num>
                        <m:den>
                          <m:d>
                            <m:dPr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sz="3200" i="1">
                                  <a:latin typeface="Cambria Math" charset="0"/>
                                </a:rPr>
                                <m:t>1253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latin typeface="Cambria Math" charset="0"/>
                        </a:rPr>
                        <m:t>=.997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414" y="4867271"/>
                <a:ext cx="4215962" cy="11176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82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Document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397" y="1826355"/>
            <a:ext cx="10515600" cy="4351338"/>
          </a:xfrm>
        </p:spPr>
        <p:txBody>
          <a:bodyPr/>
          <a:lstStyle/>
          <a:p>
            <a:r>
              <a:rPr lang="en-US" dirty="0" smtClean="0"/>
              <a:t>We want to classify New York Times articles into sports and fashion.</a:t>
            </a:r>
          </a:p>
          <a:p>
            <a:endParaRPr lang="en-US" dirty="0"/>
          </a:p>
          <a:p>
            <a:r>
              <a:rPr lang="en-US" dirty="0" smtClean="0"/>
              <a:t>We can only see a single word and it's "coach".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26397" y="4015386"/>
                <a:ext cx="6951005" cy="861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𝑠𝑝𝑜𝑟𝑡𝑠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"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𝑐𝑜𝑎𝑐h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"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"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𝑐𝑜𝑎𝑐h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"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𝑠𝑝𝑜𝑟𝑡𝑠</m:t>
                              </m:r>
                            </m:e>
                          </m:d>
                          <m:r>
                            <a:rPr lang="en-US" sz="240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𝑠𝑝𝑜𝑟𝑡𝑠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"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𝑐𝑜𝑎𝑐h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"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7" y="4015386"/>
                <a:ext cx="6951005" cy="8613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6397" y="5396113"/>
                <a:ext cx="7563481" cy="861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𝑓𝑎𝑠h𝑖𝑜𝑛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"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𝑐𝑜𝑎𝑐h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"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"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𝑐𝑜𝑎𝑐h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"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𝑓𝑎𝑠h𝑖𝑜𝑛</m:t>
                              </m:r>
                            </m:e>
                          </m:d>
                          <m:r>
                            <a:rPr lang="en-US" sz="240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𝑓𝑎𝑠h𝑖𝑜𝑛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"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𝑐𝑜𝑎𝑐h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"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7" y="5396113"/>
                <a:ext cx="7563481" cy="8613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76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Document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397" y="1826355"/>
            <a:ext cx="10515600" cy="4351338"/>
          </a:xfrm>
        </p:spPr>
        <p:txBody>
          <a:bodyPr/>
          <a:lstStyle/>
          <a:p>
            <a:r>
              <a:rPr lang="en-US" dirty="0" smtClean="0"/>
              <a:t>What if we were classifying articles from Vogue instead of NYT?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26397" y="2925888"/>
                <a:ext cx="6951005" cy="861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𝑠𝑝𝑜𝑟𝑡𝑠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"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𝑐𝑜𝑎𝑐h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"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"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𝑐𝑜𝑎𝑐h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"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𝑠𝑝𝑜𝑟𝑡𝑠</m:t>
                              </m:r>
                            </m:e>
                          </m:d>
                          <m:r>
                            <a:rPr lang="en-US" sz="240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𝑠𝑝𝑜𝑟𝑡𝑠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"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𝑐𝑜𝑎𝑐h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"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7" y="2925888"/>
                <a:ext cx="6951005" cy="8613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8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6035675"/>
          </a:xfrm>
        </p:spPr>
        <p:txBody>
          <a:bodyPr>
            <a:normAutofit/>
          </a:bodyPr>
          <a:lstStyle/>
          <a:p>
            <a:r>
              <a:rPr lang="en-US" sz="8800" dirty="0" smtClean="0"/>
              <a:t>INDEPENDENCE </a:t>
            </a:r>
            <a:br>
              <a:rPr lang="en-US" sz="8800" dirty="0" smtClean="0"/>
            </a:br>
            <a:r>
              <a:rPr lang="en-US" sz="8800" dirty="0" smtClean="0"/>
              <a:t>AND </a:t>
            </a:r>
            <a:br>
              <a:rPr lang="en-US" sz="8800" dirty="0" smtClean="0"/>
            </a:br>
            <a:r>
              <a:rPr lang="en-US" sz="8800" dirty="0" smtClean="0"/>
              <a:t>MUTUAL EXCLUSIVITY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94745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 and Mutual Exclusivity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they?</a:t>
            </a:r>
          </a:p>
          <a:p>
            <a:r>
              <a:rPr lang="en-US" dirty="0" smtClean="0"/>
              <a:t>What happens if two events are independent or </a:t>
            </a:r>
            <a:r>
              <a:rPr lang="en-US" dirty="0"/>
              <a:t>m</a:t>
            </a:r>
            <a:r>
              <a:rPr lang="en-US" dirty="0" smtClean="0"/>
              <a:t>utually exclusive?</a:t>
            </a:r>
          </a:p>
          <a:p>
            <a:r>
              <a:rPr lang="en-US" dirty="0" smtClean="0"/>
              <a:t>What happens if they aren't?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4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47055"/>
          </a:xfrm>
        </p:spPr>
        <p:txBody>
          <a:bodyPr>
            <a:normAutofit/>
          </a:bodyPr>
          <a:lstStyle/>
          <a:p>
            <a:r>
              <a:rPr lang="en-US" sz="10800" dirty="0" smtClean="0"/>
              <a:t>Independence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9214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4168" cy="1325563"/>
          </a:xfrm>
        </p:spPr>
        <p:txBody>
          <a:bodyPr/>
          <a:lstStyle/>
          <a:p>
            <a:r>
              <a:rPr lang="en-US" dirty="0" smtClean="0"/>
              <a:t>INDEPENDENCE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2400" i="1" dirty="0" smtClean="0"/>
              <a:t>In </a:t>
            </a:r>
            <a:r>
              <a:rPr lang="en-US" sz="2400" i="1" dirty="0"/>
              <a:t>probability theory, two events are </a:t>
            </a:r>
            <a:r>
              <a:rPr lang="en-US" sz="2400" i="1" dirty="0" smtClean="0"/>
              <a:t>independent if </a:t>
            </a:r>
            <a:r>
              <a:rPr lang="en-US" sz="2400" i="1" dirty="0"/>
              <a:t>the occurrence of one does not affect the probability of occurrence of the other</a:t>
            </a:r>
            <a:r>
              <a:rPr lang="en-US" sz="2400" i="1" dirty="0" smtClean="0"/>
              <a:t>.</a:t>
            </a:r>
            <a:endParaRPr lang="en-US" sz="2400" b="0" i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(text adapted from Wikipedia)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62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4168" cy="1325563"/>
          </a:xfrm>
        </p:spPr>
        <p:txBody>
          <a:bodyPr/>
          <a:lstStyle/>
          <a:p>
            <a:r>
              <a:rPr lang="en-US" dirty="0" smtClean="0"/>
              <a:t>INDEPENDENCE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2400" i="1" dirty="0" smtClean="0"/>
              <a:t>Another way to look at it </a:t>
            </a:r>
            <a:r>
              <a:rPr lang="mr-IN" sz="2400" i="1" dirty="0" smtClean="0"/>
              <a:t>–</a:t>
            </a:r>
            <a:r>
              <a:rPr lang="en-US" sz="2400" i="1" dirty="0" smtClean="0"/>
              <a:t> does knowing the result of one event tell you anything about the other event?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sz="2400" i="1" dirty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i="1" dirty="0" smtClean="0">
                <a:solidFill>
                  <a:schemeClr val="tx1">
                    <a:lumMod val="95000"/>
                  </a:schemeClr>
                </a:solidFill>
              </a:rPr>
              <a:t>- Rolling a 6 and then rolling another 6.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i="1" dirty="0" smtClean="0">
                <a:solidFill>
                  <a:schemeClr val="tx1">
                    <a:lumMod val="95000"/>
                  </a:schemeClr>
                </a:solidFill>
              </a:rPr>
              <a:t>- Selecting a 6 from a deck of cards and then selecting another 6.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i="1" dirty="0">
                <a:solidFill>
                  <a:schemeClr val="tx1">
                    <a:lumMod val="95000"/>
                  </a:schemeClr>
                </a:solidFill>
              </a:rPr>
              <a:t>- Having sushi for lunch and having sushi for dinner.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0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7654</TotalTime>
  <Words>2280</Words>
  <Application>Microsoft Macintosh PowerPoint</Application>
  <PresentationFormat>Widescreen</PresentationFormat>
  <Paragraphs>355</Paragraphs>
  <Slides>43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Andale Mono</vt:lpstr>
      <vt:lpstr>Calibri</vt:lpstr>
      <vt:lpstr>Calibri Light</vt:lpstr>
      <vt:lpstr>Cambria Math</vt:lpstr>
      <vt:lpstr>Courier New</vt:lpstr>
      <vt:lpstr>Mangal</vt:lpstr>
      <vt:lpstr>Arial</vt:lpstr>
      <vt:lpstr>Office Theme</vt:lpstr>
      <vt:lpstr>PROBABILITY AND STATISTICS</vt:lpstr>
      <vt:lpstr>Probability</vt:lpstr>
      <vt:lpstr>Interesting issue with this definition:</vt:lpstr>
      <vt:lpstr>Simple Probability</vt:lpstr>
      <vt:lpstr>INDEPENDENCE  AND  MUTUAL EXCLUSIVITY</vt:lpstr>
      <vt:lpstr>Independence and Mutual Exclusivity</vt:lpstr>
      <vt:lpstr>Independence</vt:lpstr>
      <vt:lpstr>INDEPENDENCE</vt:lpstr>
      <vt:lpstr>INDEPENDENCE</vt:lpstr>
      <vt:lpstr>INDEPENDENCE</vt:lpstr>
      <vt:lpstr>Visualization</vt:lpstr>
      <vt:lpstr>What if they aren't INDEPENDENT?</vt:lpstr>
      <vt:lpstr>What if they aren't INDEPENDENT?</vt:lpstr>
      <vt:lpstr>EXAMPLE </vt:lpstr>
      <vt:lpstr>Mutually Exclusive</vt:lpstr>
      <vt:lpstr>MUTUAL EXCLUSIVITY</vt:lpstr>
      <vt:lpstr>PowerPoint Presentation</vt:lpstr>
      <vt:lpstr>Visualization</vt:lpstr>
      <vt:lpstr>What if they aren't MUTUALLY EXCLUSIVE?</vt:lpstr>
      <vt:lpstr>What if they aren't MUTUALLY EXCLUSIVE?</vt:lpstr>
      <vt:lpstr>EXAMPLE</vt:lpstr>
      <vt:lpstr>Independence vs Mutual Exclusivity</vt:lpstr>
      <vt:lpstr>Break?</vt:lpstr>
      <vt:lpstr>BAYES RULE</vt:lpstr>
      <vt:lpstr>Bayes Rule</vt:lpstr>
      <vt:lpstr>Bayes Rule</vt:lpstr>
      <vt:lpstr>Bayes Rule</vt:lpstr>
      <vt:lpstr>Example:</vt:lpstr>
      <vt:lpstr>Example:</vt:lpstr>
      <vt:lpstr>MATH:</vt:lpstr>
      <vt:lpstr>Visualization:</vt:lpstr>
      <vt:lpstr>Practice #1 (answer online) </vt:lpstr>
      <vt:lpstr>Practice #2 (answer online)  </vt:lpstr>
      <vt:lpstr>Practice #3 (answer online)</vt:lpstr>
      <vt:lpstr>PowerPoint Presentation</vt:lpstr>
      <vt:lpstr>"Review"</vt:lpstr>
      <vt:lpstr>PowerPoint Presentation</vt:lpstr>
      <vt:lpstr>You have two coins and pick one at random. One is fair (50-50 heads-tails) the other is biased (75-25 heads-tails). You flip it three times and it comes up heads all three times. Which coin do you think you have? (no math) </vt:lpstr>
      <vt:lpstr>You have two coins and pick one at random. One is fair (50-50 heads-tails) the other is biased (75-25 heads-tails). You flip it three times and it comes up heads all three times. Which coin do you think you have?  Part 1: What is the probability you have the biased coin? </vt:lpstr>
      <vt:lpstr>You have two coins and pick one at random. One is fair (50-50 heads-tails) the other is biased (75-25 heads-tails). You flip it three times and it comes up heads all three times. Which coin do you think you have?  Part 1 (cont): Which coin do you think you have? </vt:lpstr>
      <vt:lpstr>You have two coins and pick one at random. One is fair (50-50 heads-tails) the other is biased (75-25 heads-tails). You flip it three times and it comes up heads all three times. Which coin do you think you have?  Part 2: How would your answer change if you started with a bin of 1000 coins, only one of which is biased?  </vt:lpstr>
      <vt:lpstr>Example: Document classification</vt:lpstr>
      <vt:lpstr>Example: Document classification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</dc:title>
  <dc:creator>Rebecca Czyrnik</dc:creator>
  <cp:lastModifiedBy>Rebecca Czyrnik</cp:lastModifiedBy>
  <cp:revision>97</cp:revision>
  <cp:lastPrinted>2018-05-23T19:04:52Z</cp:lastPrinted>
  <dcterms:created xsi:type="dcterms:W3CDTF">2018-04-20T22:45:14Z</dcterms:created>
  <dcterms:modified xsi:type="dcterms:W3CDTF">2018-08-22T01:57:01Z</dcterms:modified>
</cp:coreProperties>
</file>